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43891200" cy="32918400"/>
  <p:notesSz cx="6858000" cy="9144000"/>
  <p:defaultTextStyle>
    <a:defPPr>
      <a:defRPr lang="en-US"/>
    </a:defPPr>
    <a:lvl1pPr marL="0" algn="l" defTabSz="2508062" rtl="0" eaLnBrk="1" latinLnBrk="0" hangingPunct="1">
      <a:defRPr sz="10000" kern="1200">
        <a:solidFill>
          <a:schemeClr val="tx1"/>
        </a:solidFill>
        <a:latin typeface="+mn-lt"/>
        <a:ea typeface="+mn-ea"/>
        <a:cs typeface="+mn-cs"/>
      </a:defRPr>
    </a:lvl1pPr>
    <a:lvl2pPr marL="2508062" algn="l" defTabSz="2508062" rtl="0" eaLnBrk="1" latinLnBrk="0" hangingPunct="1">
      <a:defRPr sz="10000" kern="1200">
        <a:solidFill>
          <a:schemeClr val="tx1"/>
        </a:solidFill>
        <a:latin typeface="+mn-lt"/>
        <a:ea typeface="+mn-ea"/>
        <a:cs typeface="+mn-cs"/>
      </a:defRPr>
    </a:lvl2pPr>
    <a:lvl3pPr marL="5016124" algn="l" defTabSz="2508062" rtl="0" eaLnBrk="1" latinLnBrk="0" hangingPunct="1">
      <a:defRPr sz="10000" kern="1200">
        <a:solidFill>
          <a:schemeClr val="tx1"/>
        </a:solidFill>
        <a:latin typeface="+mn-lt"/>
        <a:ea typeface="+mn-ea"/>
        <a:cs typeface="+mn-cs"/>
      </a:defRPr>
    </a:lvl3pPr>
    <a:lvl4pPr marL="7524186" algn="l" defTabSz="2508062" rtl="0" eaLnBrk="1" latinLnBrk="0" hangingPunct="1">
      <a:defRPr sz="10000" kern="1200">
        <a:solidFill>
          <a:schemeClr val="tx1"/>
        </a:solidFill>
        <a:latin typeface="+mn-lt"/>
        <a:ea typeface="+mn-ea"/>
        <a:cs typeface="+mn-cs"/>
      </a:defRPr>
    </a:lvl4pPr>
    <a:lvl5pPr marL="10032248" algn="l" defTabSz="2508062" rtl="0" eaLnBrk="1" latinLnBrk="0" hangingPunct="1">
      <a:defRPr sz="10000" kern="1200">
        <a:solidFill>
          <a:schemeClr val="tx1"/>
        </a:solidFill>
        <a:latin typeface="+mn-lt"/>
        <a:ea typeface="+mn-ea"/>
        <a:cs typeface="+mn-cs"/>
      </a:defRPr>
    </a:lvl5pPr>
    <a:lvl6pPr marL="12540310" algn="l" defTabSz="2508062" rtl="0" eaLnBrk="1" latinLnBrk="0" hangingPunct="1">
      <a:defRPr sz="10000" kern="1200">
        <a:solidFill>
          <a:schemeClr val="tx1"/>
        </a:solidFill>
        <a:latin typeface="+mn-lt"/>
        <a:ea typeface="+mn-ea"/>
        <a:cs typeface="+mn-cs"/>
      </a:defRPr>
    </a:lvl6pPr>
    <a:lvl7pPr marL="15048372" algn="l" defTabSz="2508062" rtl="0" eaLnBrk="1" latinLnBrk="0" hangingPunct="1">
      <a:defRPr sz="10000" kern="1200">
        <a:solidFill>
          <a:schemeClr val="tx1"/>
        </a:solidFill>
        <a:latin typeface="+mn-lt"/>
        <a:ea typeface="+mn-ea"/>
        <a:cs typeface="+mn-cs"/>
      </a:defRPr>
    </a:lvl7pPr>
    <a:lvl8pPr marL="17556434" algn="l" defTabSz="2508062" rtl="0" eaLnBrk="1" latinLnBrk="0" hangingPunct="1">
      <a:defRPr sz="10000" kern="1200">
        <a:solidFill>
          <a:schemeClr val="tx1"/>
        </a:solidFill>
        <a:latin typeface="+mn-lt"/>
        <a:ea typeface="+mn-ea"/>
        <a:cs typeface="+mn-cs"/>
      </a:defRPr>
    </a:lvl8pPr>
    <a:lvl9pPr marL="20064496" algn="l" defTabSz="2508062" rtl="0" eaLnBrk="1" latinLnBrk="0" hangingPunct="1">
      <a:defRPr sz="10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9B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14" autoAdjust="0"/>
    <p:restoredTop sz="96386" autoAdjust="0"/>
  </p:normalViewPr>
  <p:slideViewPr>
    <p:cSldViewPr snapToGrid="0" snapToObjects="1">
      <p:cViewPr>
        <p:scale>
          <a:sx n="82" d="100"/>
          <a:sy n="82" d="100"/>
        </p:scale>
        <p:origin x="-8944" y="-800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508062" indent="0" algn="ctr">
              <a:buNone/>
              <a:defRPr>
                <a:solidFill>
                  <a:schemeClr val="tx1">
                    <a:tint val="75000"/>
                  </a:schemeClr>
                </a:solidFill>
              </a:defRPr>
            </a:lvl2pPr>
            <a:lvl3pPr marL="5016124" indent="0" algn="ctr">
              <a:buNone/>
              <a:defRPr>
                <a:solidFill>
                  <a:schemeClr val="tx1">
                    <a:tint val="75000"/>
                  </a:schemeClr>
                </a:solidFill>
              </a:defRPr>
            </a:lvl3pPr>
            <a:lvl4pPr marL="7524186" indent="0" algn="ctr">
              <a:buNone/>
              <a:defRPr>
                <a:solidFill>
                  <a:schemeClr val="tx1">
                    <a:tint val="75000"/>
                  </a:schemeClr>
                </a:solidFill>
              </a:defRPr>
            </a:lvl4pPr>
            <a:lvl5pPr marL="10032248" indent="0" algn="ctr">
              <a:buNone/>
              <a:defRPr>
                <a:solidFill>
                  <a:schemeClr val="tx1">
                    <a:tint val="75000"/>
                  </a:schemeClr>
                </a:solidFill>
              </a:defRPr>
            </a:lvl5pPr>
            <a:lvl6pPr marL="12540310" indent="0" algn="ctr">
              <a:buNone/>
              <a:defRPr>
                <a:solidFill>
                  <a:schemeClr val="tx1">
                    <a:tint val="75000"/>
                  </a:schemeClr>
                </a:solidFill>
              </a:defRPr>
            </a:lvl6pPr>
            <a:lvl7pPr marL="15048372" indent="0" algn="ctr">
              <a:buNone/>
              <a:defRPr>
                <a:solidFill>
                  <a:schemeClr val="tx1">
                    <a:tint val="75000"/>
                  </a:schemeClr>
                </a:solidFill>
              </a:defRPr>
            </a:lvl7pPr>
            <a:lvl8pPr marL="17556434" indent="0" algn="ctr">
              <a:buNone/>
              <a:defRPr>
                <a:solidFill>
                  <a:schemeClr val="tx1">
                    <a:tint val="75000"/>
                  </a:schemeClr>
                </a:solidFill>
              </a:defRPr>
            </a:lvl8pPr>
            <a:lvl9pPr marL="200644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0CE994-7DED-B641-9E3B-48D72FBD8E94}"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2313687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0CE994-7DED-B641-9E3B-48D72FBD8E94}"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1963533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9" y="8435347"/>
            <a:ext cx="47404018" cy="17976341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7" y="8435347"/>
            <a:ext cx="141480542" cy="1797634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0CE994-7DED-B641-9E3B-48D72FBD8E94}"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368896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0CE994-7DED-B641-9E3B-48D72FBD8E94}"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408145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22000" b="1" cap="all"/>
            </a:lvl1pPr>
          </a:lstStyle>
          <a:p>
            <a:r>
              <a:rPr lang="en-US"/>
              <a:t>Click to edit Master title style</a:t>
            </a:r>
          </a:p>
        </p:txBody>
      </p:sp>
      <p:sp>
        <p:nvSpPr>
          <p:cNvPr id="3" name="Text Placeholder 2"/>
          <p:cNvSpPr>
            <a:spLocks noGrp="1"/>
          </p:cNvSpPr>
          <p:nvPr>
            <p:ph type="body" idx="1"/>
          </p:nvPr>
        </p:nvSpPr>
        <p:spPr>
          <a:xfrm>
            <a:off x="3467102" y="13952228"/>
            <a:ext cx="37307520" cy="7200899"/>
          </a:xfrm>
        </p:spPr>
        <p:txBody>
          <a:bodyPr anchor="b"/>
          <a:lstStyle>
            <a:lvl1pPr marL="0" indent="0">
              <a:buNone/>
              <a:defRPr sz="11000">
                <a:solidFill>
                  <a:schemeClr val="tx1">
                    <a:tint val="75000"/>
                  </a:schemeClr>
                </a:solidFill>
              </a:defRPr>
            </a:lvl1pPr>
            <a:lvl2pPr marL="2508062" indent="0">
              <a:buNone/>
              <a:defRPr sz="10000">
                <a:solidFill>
                  <a:schemeClr val="tx1">
                    <a:tint val="75000"/>
                  </a:schemeClr>
                </a:solidFill>
              </a:defRPr>
            </a:lvl2pPr>
            <a:lvl3pPr marL="5016124" indent="0">
              <a:buNone/>
              <a:defRPr sz="8800">
                <a:solidFill>
                  <a:schemeClr val="tx1">
                    <a:tint val="75000"/>
                  </a:schemeClr>
                </a:solidFill>
              </a:defRPr>
            </a:lvl3pPr>
            <a:lvl4pPr marL="7524186" indent="0">
              <a:buNone/>
              <a:defRPr sz="7800">
                <a:solidFill>
                  <a:schemeClr val="tx1">
                    <a:tint val="75000"/>
                  </a:schemeClr>
                </a:solidFill>
              </a:defRPr>
            </a:lvl4pPr>
            <a:lvl5pPr marL="10032248" indent="0">
              <a:buNone/>
              <a:defRPr sz="7800">
                <a:solidFill>
                  <a:schemeClr val="tx1">
                    <a:tint val="75000"/>
                  </a:schemeClr>
                </a:solidFill>
              </a:defRPr>
            </a:lvl5pPr>
            <a:lvl6pPr marL="12540310" indent="0">
              <a:buNone/>
              <a:defRPr sz="7800">
                <a:solidFill>
                  <a:schemeClr val="tx1">
                    <a:tint val="75000"/>
                  </a:schemeClr>
                </a:solidFill>
              </a:defRPr>
            </a:lvl6pPr>
            <a:lvl7pPr marL="15048372" indent="0">
              <a:buNone/>
              <a:defRPr sz="7800">
                <a:solidFill>
                  <a:schemeClr val="tx1">
                    <a:tint val="75000"/>
                  </a:schemeClr>
                </a:solidFill>
              </a:defRPr>
            </a:lvl7pPr>
            <a:lvl8pPr marL="17556434" indent="0">
              <a:buNone/>
              <a:defRPr sz="7800">
                <a:solidFill>
                  <a:schemeClr val="tx1">
                    <a:tint val="75000"/>
                  </a:schemeClr>
                </a:solidFill>
              </a:defRPr>
            </a:lvl8pPr>
            <a:lvl9pPr marL="20064496" indent="0">
              <a:buNone/>
              <a:defRPr sz="7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0CE994-7DED-B641-9E3B-48D72FBD8E94}"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354692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49156627"/>
            <a:ext cx="94442280" cy="139042139"/>
          </a:xfrm>
        </p:spPr>
        <p:txBody>
          <a:bodyPr/>
          <a:lstStyle>
            <a:lvl1pPr>
              <a:defRPr sz="15400"/>
            </a:lvl1pPr>
            <a:lvl2pPr>
              <a:defRPr sz="13200"/>
            </a:lvl2pPr>
            <a:lvl3pPr>
              <a:defRPr sz="11000"/>
            </a:lvl3pPr>
            <a:lvl4pPr>
              <a:defRPr sz="10000"/>
            </a:lvl4pPr>
            <a:lvl5pPr>
              <a:defRPr sz="10000"/>
            </a:lvl5pPr>
            <a:lvl6pPr>
              <a:defRPr sz="10000"/>
            </a:lvl6pPr>
            <a:lvl7pPr>
              <a:defRPr sz="10000"/>
            </a:lvl7pPr>
            <a:lvl8pPr>
              <a:defRPr sz="10000"/>
            </a:lvl8pPr>
            <a:lvl9pPr>
              <a:defRPr sz="10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49156627"/>
            <a:ext cx="94442280" cy="139042139"/>
          </a:xfrm>
        </p:spPr>
        <p:txBody>
          <a:bodyPr/>
          <a:lstStyle>
            <a:lvl1pPr>
              <a:defRPr sz="15400"/>
            </a:lvl1pPr>
            <a:lvl2pPr>
              <a:defRPr sz="13200"/>
            </a:lvl2pPr>
            <a:lvl3pPr>
              <a:defRPr sz="11000"/>
            </a:lvl3pPr>
            <a:lvl4pPr>
              <a:defRPr sz="10000"/>
            </a:lvl4pPr>
            <a:lvl5pPr>
              <a:defRPr sz="10000"/>
            </a:lvl5pPr>
            <a:lvl6pPr>
              <a:defRPr sz="10000"/>
            </a:lvl6pPr>
            <a:lvl7pPr>
              <a:defRPr sz="10000"/>
            </a:lvl7pPr>
            <a:lvl8pPr>
              <a:defRPr sz="10000"/>
            </a:lvl8pPr>
            <a:lvl9pPr>
              <a:defRPr sz="10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0CE994-7DED-B641-9E3B-48D72FBD8E94}" type="datetimeFigureOut">
              <a:rPr lang="en-US" smtClean="0"/>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962259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3" y="7368547"/>
            <a:ext cx="19392902" cy="3070859"/>
          </a:xfrm>
        </p:spPr>
        <p:txBody>
          <a:bodyPr anchor="b"/>
          <a:lstStyle>
            <a:lvl1pPr marL="0" indent="0">
              <a:buNone/>
              <a:defRPr sz="13200" b="1"/>
            </a:lvl1pPr>
            <a:lvl2pPr marL="2508062" indent="0">
              <a:buNone/>
              <a:defRPr sz="11000" b="1"/>
            </a:lvl2pPr>
            <a:lvl3pPr marL="5016124" indent="0">
              <a:buNone/>
              <a:defRPr sz="100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a:t>Click to edit Master text styles</a:t>
            </a:r>
          </a:p>
        </p:txBody>
      </p:sp>
      <p:sp>
        <p:nvSpPr>
          <p:cNvPr id="4" name="Content Placeholder 3"/>
          <p:cNvSpPr>
            <a:spLocks noGrp="1"/>
          </p:cNvSpPr>
          <p:nvPr>
            <p:ph sz="half" idx="2"/>
          </p:nvPr>
        </p:nvSpPr>
        <p:spPr>
          <a:xfrm>
            <a:off x="2194563" y="10439402"/>
            <a:ext cx="19392902" cy="18966183"/>
          </a:xfrm>
        </p:spPr>
        <p:txBody>
          <a:bodyPr/>
          <a:lstStyle>
            <a:lvl1pPr>
              <a:defRPr sz="13200"/>
            </a:lvl1pPr>
            <a:lvl2pPr>
              <a:defRPr sz="11000"/>
            </a:lvl2pPr>
            <a:lvl3pPr>
              <a:defRPr sz="1000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7"/>
            <a:ext cx="19400520" cy="3070859"/>
          </a:xfrm>
        </p:spPr>
        <p:txBody>
          <a:bodyPr anchor="b"/>
          <a:lstStyle>
            <a:lvl1pPr marL="0" indent="0">
              <a:buNone/>
              <a:defRPr sz="13200" b="1"/>
            </a:lvl1pPr>
            <a:lvl2pPr marL="2508062" indent="0">
              <a:buNone/>
              <a:defRPr sz="11000" b="1"/>
            </a:lvl2pPr>
            <a:lvl3pPr marL="5016124" indent="0">
              <a:buNone/>
              <a:defRPr sz="100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a:t>Click to edit Master text styles</a:t>
            </a:r>
          </a:p>
        </p:txBody>
      </p:sp>
      <p:sp>
        <p:nvSpPr>
          <p:cNvPr id="6" name="Content Placeholder 5"/>
          <p:cNvSpPr>
            <a:spLocks noGrp="1"/>
          </p:cNvSpPr>
          <p:nvPr>
            <p:ph sz="quarter" idx="4"/>
          </p:nvPr>
        </p:nvSpPr>
        <p:spPr>
          <a:xfrm>
            <a:off x="22296122" y="10439402"/>
            <a:ext cx="19400520" cy="18966183"/>
          </a:xfrm>
        </p:spPr>
        <p:txBody>
          <a:bodyPr/>
          <a:lstStyle>
            <a:lvl1pPr>
              <a:defRPr sz="13200"/>
            </a:lvl1pPr>
            <a:lvl2pPr>
              <a:defRPr sz="11000"/>
            </a:lvl2pPr>
            <a:lvl3pPr>
              <a:defRPr sz="1000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0CE994-7DED-B641-9E3B-48D72FBD8E94}" type="datetimeFigureOut">
              <a:rPr lang="en-US" smtClean="0"/>
              <a:t>3/15/18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609346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0CE994-7DED-B641-9E3B-48D72FBD8E94}" type="datetimeFigureOut">
              <a:rPr lang="en-US" smtClean="0"/>
              <a:t>3/15/18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216567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0CE994-7DED-B641-9E3B-48D72FBD8E94}" type="datetimeFigureOut">
              <a:rPr lang="en-US" smtClean="0"/>
              <a:t>3/15/18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2455947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lvl1pPr algn="l">
              <a:defRPr sz="11000" b="1"/>
            </a:lvl1pPr>
          </a:lstStyle>
          <a:p>
            <a:r>
              <a:rPr lang="en-US"/>
              <a:t>Click to edit Master title style</a:t>
            </a:r>
          </a:p>
        </p:txBody>
      </p:sp>
      <p:sp>
        <p:nvSpPr>
          <p:cNvPr id="3" name="Content Placeholder 2"/>
          <p:cNvSpPr>
            <a:spLocks noGrp="1"/>
          </p:cNvSpPr>
          <p:nvPr>
            <p:ph idx="1"/>
          </p:nvPr>
        </p:nvSpPr>
        <p:spPr>
          <a:xfrm>
            <a:off x="17160240" y="1310645"/>
            <a:ext cx="24536400" cy="28094943"/>
          </a:xfrm>
        </p:spPr>
        <p:txBody>
          <a:bodyPr/>
          <a:lstStyle>
            <a:lvl1pPr>
              <a:defRPr sz="17600"/>
            </a:lvl1pPr>
            <a:lvl2pPr>
              <a:defRPr sz="15400"/>
            </a:lvl2pPr>
            <a:lvl3pPr>
              <a:defRPr sz="13200"/>
            </a:lvl3pPr>
            <a:lvl4pPr>
              <a:defRPr sz="11000"/>
            </a:lvl4pPr>
            <a:lvl5pPr>
              <a:defRPr sz="11000"/>
            </a:lvl5pPr>
            <a:lvl6pPr>
              <a:defRPr sz="11000"/>
            </a:lvl6pPr>
            <a:lvl7pPr>
              <a:defRPr sz="11000"/>
            </a:lvl7pPr>
            <a:lvl8pPr>
              <a:defRPr sz="11000"/>
            </a:lvl8pPr>
            <a:lvl9pPr>
              <a:defRPr sz="1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5"/>
            <a:ext cx="14439902" cy="22517103"/>
          </a:xfrm>
        </p:spPr>
        <p:txBody>
          <a:bodyPr/>
          <a:lstStyle>
            <a:lvl1pPr marL="0" indent="0">
              <a:buNone/>
              <a:defRPr sz="7800"/>
            </a:lvl1pPr>
            <a:lvl2pPr marL="2508062" indent="0">
              <a:buNone/>
              <a:defRPr sz="6600"/>
            </a:lvl2pPr>
            <a:lvl3pPr marL="5016124" indent="0">
              <a:buNone/>
              <a:defRPr sz="5600"/>
            </a:lvl3pPr>
            <a:lvl4pPr marL="7524186" indent="0">
              <a:buNone/>
              <a:defRPr sz="5000"/>
            </a:lvl4pPr>
            <a:lvl5pPr marL="10032248" indent="0">
              <a:buNone/>
              <a:defRPr sz="5000"/>
            </a:lvl5pPr>
            <a:lvl6pPr marL="12540310" indent="0">
              <a:buNone/>
              <a:defRPr sz="5000"/>
            </a:lvl6pPr>
            <a:lvl7pPr marL="15048372" indent="0">
              <a:buNone/>
              <a:defRPr sz="5000"/>
            </a:lvl7pPr>
            <a:lvl8pPr marL="17556434" indent="0">
              <a:buNone/>
              <a:defRPr sz="5000"/>
            </a:lvl8pPr>
            <a:lvl9pPr marL="20064496"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480CE994-7DED-B641-9E3B-48D72FBD8E94}" type="datetimeFigureOut">
              <a:rPr lang="en-US" smtClean="0"/>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3993529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2"/>
            <a:ext cx="26334720" cy="2720343"/>
          </a:xfrm>
        </p:spPr>
        <p:txBody>
          <a:bodyPr anchor="b"/>
          <a:lstStyle>
            <a:lvl1pPr algn="l">
              <a:defRPr sz="110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7600"/>
            </a:lvl1pPr>
            <a:lvl2pPr marL="2508062" indent="0">
              <a:buNone/>
              <a:defRPr sz="15400"/>
            </a:lvl2pPr>
            <a:lvl3pPr marL="5016124" indent="0">
              <a:buNone/>
              <a:defRPr sz="13200"/>
            </a:lvl3pPr>
            <a:lvl4pPr marL="7524186" indent="0">
              <a:buNone/>
              <a:defRPr sz="11000"/>
            </a:lvl4pPr>
            <a:lvl5pPr marL="10032248" indent="0">
              <a:buNone/>
              <a:defRPr sz="11000"/>
            </a:lvl5pPr>
            <a:lvl6pPr marL="12540310" indent="0">
              <a:buNone/>
              <a:defRPr sz="11000"/>
            </a:lvl6pPr>
            <a:lvl7pPr marL="15048372" indent="0">
              <a:buNone/>
              <a:defRPr sz="11000"/>
            </a:lvl7pPr>
            <a:lvl8pPr marL="17556434" indent="0">
              <a:buNone/>
              <a:defRPr sz="11000"/>
            </a:lvl8pPr>
            <a:lvl9pPr marL="20064496" indent="0">
              <a:buNone/>
              <a:defRPr sz="11000"/>
            </a:lvl9pPr>
          </a:lstStyle>
          <a:p>
            <a:endParaRPr lang="en-US"/>
          </a:p>
        </p:txBody>
      </p:sp>
      <p:sp>
        <p:nvSpPr>
          <p:cNvPr id="4" name="Text Placeholder 3"/>
          <p:cNvSpPr>
            <a:spLocks noGrp="1"/>
          </p:cNvSpPr>
          <p:nvPr>
            <p:ph type="body" sz="half" idx="2"/>
          </p:nvPr>
        </p:nvSpPr>
        <p:spPr>
          <a:xfrm>
            <a:off x="8602982" y="25763227"/>
            <a:ext cx="26334720" cy="3863339"/>
          </a:xfrm>
        </p:spPr>
        <p:txBody>
          <a:bodyPr/>
          <a:lstStyle>
            <a:lvl1pPr marL="0" indent="0">
              <a:buNone/>
              <a:defRPr sz="7800"/>
            </a:lvl1pPr>
            <a:lvl2pPr marL="2508062" indent="0">
              <a:buNone/>
              <a:defRPr sz="6600"/>
            </a:lvl2pPr>
            <a:lvl3pPr marL="5016124" indent="0">
              <a:buNone/>
              <a:defRPr sz="5600"/>
            </a:lvl3pPr>
            <a:lvl4pPr marL="7524186" indent="0">
              <a:buNone/>
              <a:defRPr sz="5000"/>
            </a:lvl4pPr>
            <a:lvl5pPr marL="10032248" indent="0">
              <a:buNone/>
              <a:defRPr sz="5000"/>
            </a:lvl5pPr>
            <a:lvl6pPr marL="12540310" indent="0">
              <a:buNone/>
              <a:defRPr sz="5000"/>
            </a:lvl6pPr>
            <a:lvl7pPr marL="15048372" indent="0">
              <a:buNone/>
              <a:defRPr sz="5000"/>
            </a:lvl7pPr>
            <a:lvl8pPr marL="17556434" indent="0">
              <a:buNone/>
              <a:defRPr sz="5000"/>
            </a:lvl8pPr>
            <a:lvl9pPr marL="20064496"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480CE994-7DED-B641-9E3B-48D72FBD8E94}" type="datetimeFigureOut">
              <a:rPr lang="en-US" smtClean="0"/>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AFC1D-CD4B-1F45-9565-4BBF09CED682}" type="slidenum">
              <a:rPr lang="en-US" smtClean="0"/>
              <a:t>‹#›</a:t>
            </a:fld>
            <a:endParaRPr lang="en-US"/>
          </a:p>
        </p:txBody>
      </p:sp>
    </p:spTree>
    <p:extLst>
      <p:ext uri="{BB962C8B-B14F-4D97-AF65-F5344CB8AC3E}">
        <p14:creationId xmlns:p14="http://schemas.microsoft.com/office/powerpoint/2010/main" val="2849986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501612" tIns="250806" rIns="501612" bIns="250806" rtlCol="0" anchor="ctr">
            <a:normAutofit/>
          </a:bodyPr>
          <a:lstStyle/>
          <a:p>
            <a:r>
              <a:rPr lang="en-US"/>
              <a:t>Click to edit Master title style</a:t>
            </a:r>
          </a:p>
        </p:txBody>
      </p:sp>
      <p:sp>
        <p:nvSpPr>
          <p:cNvPr id="3" name="Text Placeholder 2"/>
          <p:cNvSpPr>
            <a:spLocks noGrp="1"/>
          </p:cNvSpPr>
          <p:nvPr>
            <p:ph type="body" idx="1"/>
          </p:nvPr>
        </p:nvSpPr>
        <p:spPr>
          <a:xfrm>
            <a:off x="2194560" y="7680962"/>
            <a:ext cx="39502080" cy="21724623"/>
          </a:xfrm>
          <a:prstGeom prst="rect">
            <a:avLst/>
          </a:prstGeom>
        </p:spPr>
        <p:txBody>
          <a:bodyPr vert="horz" lIns="501612" tIns="250806" rIns="501612" bIns="25080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501612" tIns="250806" rIns="501612" bIns="250806" rtlCol="0" anchor="ctr"/>
          <a:lstStyle>
            <a:lvl1pPr algn="l">
              <a:defRPr sz="6600">
                <a:solidFill>
                  <a:schemeClr val="tx1">
                    <a:tint val="75000"/>
                  </a:schemeClr>
                </a:solidFill>
              </a:defRPr>
            </a:lvl1pPr>
          </a:lstStyle>
          <a:p>
            <a:fld id="{480CE994-7DED-B641-9E3B-48D72FBD8E94}" type="datetimeFigureOut">
              <a:rPr lang="en-US" smtClean="0"/>
              <a:t>3/15/18</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501612" tIns="250806" rIns="501612" bIns="250806" rtlCol="0" anchor="ctr"/>
          <a:lstStyle>
            <a:lvl1pPr algn="ctr">
              <a:defRPr sz="6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501612" tIns="250806" rIns="501612" bIns="250806" rtlCol="0" anchor="ctr"/>
          <a:lstStyle>
            <a:lvl1pPr algn="r">
              <a:defRPr sz="6600">
                <a:solidFill>
                  <a:schemeClr val="tx1">
                    <a:tint val="75000"/>
                  </a:schemeClr>
                </a:solidFill>
              </a:defRPr>
            </a:lvl1pPr>
          </a:lstStyle>
          <a:p>
            <a:fld id="{AC4AFC1D-CD4B-1F45-9565-4BBF09CED682}" type="slidenum">
              <a:rPr lang="en-US" smtClean="0"/>
              <a:t>‹#›</a:t>
            </a:fld>
            <a:endParaRPr lang="en-US"/>
          </a:p>
        </p:txBody>
      </p:sp>
    </p:spTree>
    <p:extLst>
      <p:ext uri="{BB962C8B-B14F-4D97-AF65-F5344CB8AC3E}">
        <p14:creationId xmlns:p14="http://schemas.microsoft.com/office/powerpoint/2010/main" val="32517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062" rtl="0" eaLnBrk="1" latinLnBrk="0" hangingPunct="1">
        <a:spcBef>
          <a:spcPct val="0"/>
        </a:spcBef>
        <a:buNone/>
        <a:defRPr sz="24200" kern="1200">
          <a:solidFill>
            <a:schemeClr val="tx1"/>
          </a:solidFill>
          <a:latin typeface="+mj-lt"/>
          <a:ea typeface="+mj-ea"/>
          <a:cs typeface="+mj-cs"/>
        </a:defRPr>
      </a:lvl1pPr>
    </p:titleStyle>
    <p:bodyStyle>
      <a:lvl1pPr marL="1881048" indent="-1881048" algn="l" defTabSz="2508062" rtl="0" eaLnBrk="1" latinLnBrk="0" hangingPunct="1">
        <a:spcBef>
          <a:spcPct val="20000"/>
        </a:spcBef>
        <a:buFont typeface="Arial"/>
        <a:buChar char="•"/>
        <a:defRPr sz="17600" kern="1200">
          <a:solidFill>
            <a:schemeClr val="tx1"/>
          </a:solidFill>
          <a:latin typeface="+mn-lt"/>
          <a:ea typeface="+mn-ea"/>
          <a:cs typeface="+mn-cs"/>
        </a:defRPr>
      </a:lvl1pPr>
      <a:lvl2pPr marL="4075602" indent="-1567540" algn="l" defTabSz="2508062" rtl="0" eaLnBrk="1" latinLnBrk="0" hangingPunct="1">
        <a:spcBef>
          <a:spcPct val="20000"/>
        </a:spcBef>
        <a:buFont typeface="Arial"/>
        <a:buChar char="–"/>
        <a:defRPr sz="15400" kern="1200">
          <a:solidFill>
            <a:schemeClr val="tx1"/>
          </a:solidFill>
          <a:latin typeface="+mn-lt"/>
          <a:ea typeface="+mn-ea"/>
          <a:cs typeface="+mn-cs"/>
        </a:defRPr>
      </a:lvl2pPr>
      <a:lvl3pPr marL="6270156" indent="-1254032" algn="l" defTabSz="2508062" rtl="0" eaLnBrk="1" latinLnBrk="0" hangingPunct="1">
        <a:spcBef>
          <a:spcPct val="20000"/>
        </a:spcBef>
        <a:buFont typeface="Arial"/>
        <a:buChar char="•"/>
        <a:defRPr sz="13200" kern="1200">
          <a:solidFill>
            <a:schemeClr val="tx1"/>
          </a:solidFill>
          <a:latin typeface="+mn-lt"/>
          <a:ea typeface="+mn-ea"/>
          <a:cs typeface="+mn-cs"/>
        </a:defRPr>
      </a:lvl3pPr>
      <a:lvl4pPr marL="8778218" indent="-1254032" algn="l" defTabSz="2508062" rtl="0" eaLnBrk="1" latinLnBrk="0" hangingPunct="1">
        <a:spcBef>
          <a:spcPct val="20000"/>
        </a:spcBef>
        <a:buFont typeface="Arial"/>
        <a:buChar char="–"/>
        <a:defRPr sz="11000" kern="1200">
          <a:solidFill>
            <a:schemeClr val="tx1"/>
          </a:solidFill>
          <a:latin typeface="+mn-lt"/>
          <a:ea typeface="+mn-ea"/>
          <a:cs typeface="+mn-cs"/>
        </a:defRPr>
      </a:lvl4pPr>
      <a:lvl5pPr marL="11286280" indent="-1254032" algn="l" defTabSz="2508062" rtl="0" eaLnBrk="1" latinLnBrk="0" hangingPunct="1">
        <a:spcBef>
          <a:spcPct val="20000"/>
        </a:spcBef>
        <a:buFont typeface="Arial"/>
        <a:buChar char="»"/>
        <a:defRPr sz="11000" kern="1200">
          <a:solidFill>
            <a:schemeClr val="tx1"/>
          </a:solidFill>
          <a:latin typeface="+mn-lt"/>
          <a:ea typeface="+mn-ea"/>
          <a:cs typeface="+mn-cs"/>
        </a:defRPr>
      </a:lvl5pPr>
      <a:lvl6pPr marL="13794342" indent="-1254032" algn="l" defTabSz="2508062" rtl="0" eaLnBrk="1" latinLnBrk="0" hangingPunct="1">
        <a:spcBef>
          <a:spcPct val="20000"/>
        </a:spcBef>
        <a:buFont typeface="Arial"/>
        <a:buChar char="•"/>
        <a:defRPr sz="11000" kern="1200">
          <a:solidFill>
            <a:schemeClr val="tx1"/>
          </a:solidFill>
          <a:latin typeface="+mn-lt"/>
          <a:ea typeface="+mn-ea"/>
          <a:cs typeface="+mn-cs"/>
        </a:defRPr>
      </a:lvl6pPr>
      <a:lvl7pPr marL="16302404" indent="-1254032" algn="l" defTabSz="2508062" rtl="0" eaLnBrk="1" latinLnBrk="0" hangingPunct="1">
        <a:spcBef>
          <a:spcPct val="20000"/>
        </a:spcBef>
        <a:buFont typeface="Arial"/>
        <a:buChar char="•"/>
        <a:defRPr sz="11000" kern="1200">
          <a:solidFill>
            <a:schemeClr val="tx1"/>
          </a:solidFill>
          <a:latin typeface="+mn-lt"/>
          <a:ea typeface="+mn-ea"/>
          <a:cs typeface="+mn-cs"/>
        </a:defRPr>
      </a:lvl7pPr>
      <a:lvl8pPr marL="18810466" indent="-1254032" algn="l" defTabSz="2508062" rtl="0" eaLnBrk="1" latinLnBrk="0" hangingPunct="1">
        <a:spcBef>
          <a:spcPct val="20000"/>
        </a:spcBef>
        <a:buFont typeface="Arial"/>
        <a:buChar char="•"/>
        <a:defRPr sz="11000" kern="1200">
          <a:solidFill>
            <a:schemeClr val="tx1"/>
          </a:solidFill>
          <a:latin typeface="+mn-lt"/>
          <a:ea typeface="+mn-ea"/>
          <a:cs typeface="+mn-cs"/>
        </a:defRPr>
      </a:lvl8pPr>
      <a:lvl9pPr marL="21318528" indent="-1254032" algn="l" defTabSz="2508062" rtl="0" eaLnBrk="1" latinLnBrk="0" hangingPunct="1">
        <a:spcBef>
          <a:spcPct val="20000"/>
        </a:spcBef>
        <a:buFont typeface="Arial"/>
        <a:buChar char="•"/>
        <a:defRPr sz="11000" kern="1200">
          <a:solidFill>
            <a:schemeClr val="tx1"/>
          </a:solidFill>
          <a:latin typeface="+mn-lt"/>
          <a:ea typeface="+mn-ea"/>
          <a:cs typeface="+mn-cs"/>
        </a:defRPr>
      </a:lvl9pPr>
    </p:bodyStyle>
    <p:otherStyle>
      <a:defPPr>
        <a:defRPr lang="en-US"/>
      </a:defPPr>
      <a:lvl1pPr marL="0" algn="l" defTabSz="2508062" rtl="0" eaLnBrk="1" latinLnBrk="0" hangingPunct="1">
        <a:defRPr sz="10000" kern="1200">
          <a:solidFill>
            <a:schemeClr val="tx1"/>
          </a:solidFill>
          <a:latin typeface="+mn-lt"/>
          <a:ea typeface="+mn-ea"/>
          <a:cs typeface="+mn-cs"/>
        </a:defRPr>
      </a:lvl1pPr>
      <a:lvl2pPr marL="2508062" algn="l" defTabSz="2508062" rtl="0" eaLnBrk="1" latinLnBrk="0" hangingPunct="1">
        <a:defRPr sz="10000" kern="1200">
          <a:solidFill>
            <a:schemeClr val="tx1"/>
          </a:solidFill>
          <a:latin typeface="+mn-lt"/>
          <a:ea typeface="+mn-ea"/>
          <a:cs typeface="+mn-cs"/>
        </a:defRPr>
      </a:lvl2pPr>
      <a:lvl3pPr marL="5016124" algn="l" defTabSz="2508062" rtl="0" eaLnBrk="1" latinLnBrk="0" hangingPunct="1">
        <a:defRPr sz="10000" kern="1200">
          <a:solidFill>
            <a:schemeClr val="tx1"/>
          </a:solidFill>
          <a:latin typeface="+mn-lt"/>
          <a:ea typeface="+mn-ea"/>
          <a:cs typeface="+mn-cs"/>
        </a:defRPr>
      </a:lvl3pPr>
      <a:lvl4pPr marL="7524186" algn="l" defTabSz="2508062" rtl="0" eaLnBrk="1" latinLnBrk="0" hangingPunct="1">
        <a:defRPr sz="10000" kern="1200">
          <a:solidFill>
            <a:schemeClr val="tx1"/>
          </a:solidFill>
          <a:latin typeface="+mn-lt"/>
          <a:ea typeface="+mn-ea"/>
          <a:cs typeface="+mn-cs"/>
        </a:defRPr>
      </a:lvl4pPr>
      <a:lvl5pPr marL="10032248" algn="l" defTabSz="2508062" rtl="0" eaLnBrk="1" latinLnBrk="0" hangingPunct="1">
        <a:defRPr sz="10000" kern="1200">
          <a:solidFill>
            <a:schemeClr val="tx1"/>
          </a:solidFill>
          <a:latin typeface="+mn-lt"/>
          <a:ea typeface="+mn-ea"/>
          <a:cs typeface="+mn-cs"/>
        </a:defRPr>
      </a:lvl5pPr>
      <a:lvl6pPr marL="12540310" algn="l" defTabSz="2508062" rtl="0" eaLnBrk="1" latinLnBrk="0" hangingPunct="1">
        <a:defRPr sz="10000" kern="1200">
          <a:solidFill>
            <a:schemeClr val="tx1"/>
          </a:solidFill>
          <a:latin typeface="+mn-lt"/>
          <a:ea typeface="+mn-ea"/>
          <a:cs typeface="+mn-cs"/>
        </a:defRPr>
      </a:lvl6pPr>
      <a:lvl7pPr marL="15048372" algn="l" defTabSz="2508062" rtl="0" eaLnBrk="1" latinLnBrk="0" hangingPunct="1">
        <a:defRPr sz="10000" kern="1200">
          <a:solidFill>
            <a:schemeClr val="tx1"/>
          </a:solidFill>
          <a:latin typeface="+mn-lt"/>
          <a:ea typeface="+mn-ea"/>
          <a:cs typeface="+mn-cs"/>
        </a:defRPr>
      </a:lvl7pPr>
      <a:lvl8pPr marL="17556434" algn="l" defTabSz="2508062" rtl="0" eaLnBrk="1" latinLnBrk="0" hangingPunct="1">
        <a:defRPr sz="10000" kern="1200">
          <a:solidFill>
            <a:schemeClr val="tx1"/>
          </a:solidFill>
          <a:latin typeface="+mn-lt"/>
          <a:ea typeface="+mn-ea"/>
          <a:cs typeface="+mn-cs"/>
        </a:defRPr>
      </a:lvl8pPr>
      <a:lvl9pPr marL="20064496" algn="l" defTabSz="2508062" rtl="0" eaLnBrk="1" latinLnBrk="0" hangingPunct="1">
        <a:defRPr sz="10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emf"/><Relationship Id="rId18" Type="http://schemas.openxmlformats.org/officeDocument/2006/relationships/image" Target="../media/image17.emf"/><Relationship Id="rId26" Type="http://schemas.openxmlformats.org/officeDocument/2006/relationships/image" Target="../media/image25.emf"/><Relationship Id="rId39" Type="http://schemas.openxmlformats.org/officeDocument/2006/relationships/image" Target="../media/image38.emf"/><Relationship Id="rId21" Type="http://schemas.openxmlformats.org/officeDocument/2006/relationships/image" Target="../media/image20.emf"/><Relationship Id="rId34" Type="http://schemas.openxmlformats.org/officeDocument/2006/relationships/image" Target="../media/image33.emf"/><Relationship Id="rId42" Type="http://schemas.openxmlformats.org/officeDocument/2006/relationships/image" Target="../media/image41.emf"/><Relationship Id="rId47" Type="http://schemas.openxmlformats.org/officeDocument/2006/relationships/image" Target="../media/image46.(null)"/><Relationship Id="rId50" Type="http://schemas.openxmlformats.org/officeDocument/2006/relationships/image" Target="../media/image49.emf"/><Relationship Id="rId55" Type="http://schemas.openxmlformats.org/officeDocument/2006/relationships/image" Target="../media/image54.(null)"/><Relationship Id="rId7" Type="http://schemas.openxmlformats.org/officeDocument/2006/relationships/image" Target="../media/image6.jpg"/><Relationship Id="rId2" Type="http://schemas.openxmlformats.org/officeDocument/2006/relationships/image" Target="../media/image1.tiff"/><Relationship Id="rId16" Type="http://schemas.openxmlformats.org/officeDocument/2006/relationships/image" Target="../media/image15.(null)"/><Relationship Id="rId29" Type="http://schemas.openxmlformats.org/officeDocument/2006/relationships/image" Target="../media/image28.emf"/><Relationship Id="rId11" Type="http://schemas.openxmlformats.org/officeDocument/2006/relationships/image" Target="../media/image10.png"/><Relationship Id="rId24" Type="http://schemas.openxmlformats.org/officeDocument/2006/relationships/image" Target="../media/image23.emf"/><Relationship Id="rId32" Type="http://schemas.openxmlformats.org/officeDocument/2006/relationships/image" Target="../media/image31.emf"/><Relationship Id="rId37" Type="http://schemas.openxmlformats.org/officeDocument/2006/relationships/image" Target="../media/image36.emf"/><Relationship Id="rId40" Type="http://schemas.openxmlformats.org/officeDocument/2006/relationships/image" Target="../media/image39.emf"/><Relationship Id="rId45" Type="http://schemas.openxmlformats.org/officeDocument/2006/relationships/image" Target="../media/image44.emf"/><Relationship Id="rId53" Type="http://schemas.openxmlformats.org/officeDocument/2006/relationships/image" Target="../media/image52.emf"/><Relationship Id="rId58" Type="http://schemas.openxmlformats.org/officeDocument/2006/relationships/image" Target="../media/image57.emf"/><Relationship Id="rId5" Type="http://schemas.openxmlformats.org/officeDocument/2006/relationships/image" Target="../media/image4.tiff"/><Relationship Id="rId61" Type="http://schemas.openxmlformats.org/officeDocument/2006/relationships/image" Target="../media/image59.emf"/><Relationship Id="rId19" Type="http://schemas.openxmlformats.org/officeDocument/2006/relationships/image" Target="../media/image18.emf"/><Relationship Id="rId14" Type="http://schemas.openxmlformats.org/officeDocument/2006/relationships/image" Target="../media/image13.emf"/><Relationship Id="rId22" Type="http://schemas.openxmlformats.org/officeDocument/2006/relationships/image" Target="../media/image21.emf"/><Relationship Id="rId27" Type="http://schemas.openxmlformats.org/officeDocument/2006/relationships/image" Target="../media/image26.emf"/><Relationship Id="rId30" Type="http://schemas.openxmlformats.org/officeDocument/2006/relationships/image" Target="../media/image29.emf"/><Relationship Id="rId35" Type="http://schemas.openxmlformats.org/officeDocument/2006/relationships/image" Target="../media/image34.emf"/><Relationship Id="rId43" Type="http://schemas.openxmlformats.org/officeDocument/2006/relationships/image" Target="../media/image42.(null)"/><Relationship Id="rId48" Type="http://schemas.openxmlformats.org/officeDocument/2006/relationships/image" Target="../media/image47.emf"/><Relationship Id="rId56" Type="http://schemas.openxmlformats.org/officeDocument/2006/relationships/image" Target="../media/image55.emf"/><Relationship Id="rId8" Type="http://schemas.openxmlformats.org/officeDocument/2006/relationships/image" Target="../media/image7.jpg"/><Relationship Id="rId51" Type="http://schemas.openxmlformats.org/officeDocument/2006/relationships/image" Target="../media/image50.jp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null)"/><Relationship Id="rId25" Type="http://schemas.openxmlformats.org/officeDocument/2006/relationships/image" Target="../media/image24.emf"/><Relationship Id="rId33" Type="http://schemas.openxmlformats.org/officeDocument/2006/relationships/image" Target="../media/image32.emf"/><Relationship Id="rId38" Type="http://schemas.openxmlformats.org/officeDocument/2006/relationships/image" Target="../media/image37.emf"/><Relationship Id="rId46" Type="http://schemas.openxmlformats.org/officeDocument/2006/relationships/image" Target="../media/image45.emf"/><Relationship Id="rId59" Type="http://schemas.openxmlformats.org/officeDocument/2006/relationships/image" Target="../media/image58.emf"/><Relationship Id="rId20" Type="http://schemas.openxmlformats.org/officeDocument/2006/relationships/image" Target="../media/image19.emf"/><Relationship Id="rId41" Type="http://schemas.openxmlformats.org/officeDocument/2006/relationships/image" Target="../media/image40.emf"/><Relationship Id="rId54" Type="http://schemas.openxmlformats.org/officeDocument/2006/relationships/image" Target="../media/image53.(null)"/><Relationship Id="rId62" Type="http://schemas.openxmlformats.org/officeDocument/2006/relationships/image" Target="../media/image60.emf"/><Relationship Id="rId1" Type="http://schemas.openxmlformats.org/officeDocument/2006/relationships/slideLayout" Target="../slideLayouts/slideLayout1.xml"/><Relationship Id="rId6" Type="http://schemas.openxmlformats.org/officeDocument/2006/relationships/image" Target="../media/image5.png"/><Relationship Id="rId15" Type="http://schemas.openxmlformats.org/officeDocument/2006/relationships/image" Target="../media/image14.(null)"/><Relationship Id="rId23" Type="http://schemas.openxmlformats.org/officeDocument/2006/relationships/image" Target="../media/image22.emf"/><Relationship Id="rId28" Type="http://schemas.openxmlformats.org/officeDocument/2006/relationships/image" Target="../media/image27.emf"/><Relationship Id="rId36" Type="http://schemas.openxmlformats.org/officeDocument/2006/relationships/image" Target="../media/image35.emf"/><Relationship Id="rId49" Type="http://schemas.openxmlformats.org/officeDocument/2006/relationships/image" Target="../media/image48.tiff"/><Relationship Id="rId57" Type="http://schemas.openxmlformats.org/officeDocument/2006/relationships/image" Target="../media/image56.emf"/><Relationship Id="rId10" Type="http://schemas.openxmlformats.org/officeDocument/2006/relationships/image" Target="../media/image9.emf"/><Relationship Id="rId31" Type="http://schemas.openxmlformats.org/officeDocument/2006/relationships/image" Target="../media/image30.emf"/><Relationship Id="rId44" Type="http://schemas.openxmlformats.org/officeDocument/2006/relationships/image" Target="../media/image43.emf"/><Relationship Id="rId52" Type="http://schemas.openxmlformats.org/officeDocument/2006/relationships/image" Target="../media/image51.emf"/><Relationship Id="rId60" Type="http://schemas.openxmlformats.org/officeDocument/2006/relationships/hyperlink" Target="https://github.com/GEM3D/pressurePoissonSolver" TargetMode="External"/><Relationship Id="rId4" Type="http://schemas.openxmlformats.org/officeDocument/2006/relationships/image" Target="../media/image3.jp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 name="Picture 500">
            <a:extLst>
              <a:ext uri="{FF2B5EF4-FFF2-40B4-BE49-F238E27FC236}">
                <a16:creationId xmlns:a16="http://schemas.microsoft.com/office/drawing/2014/main" id="{FB419B35-D023-C347-95D1-49832BBB2911}"/>
              </a:ext>
            </a:extLst>
          </p:cNvPr>
          <p:cNvPicPr>
            <a:picLocks noChangeAspect="1"/>
          </p:cNvPicPr>
          <p:nvPr/>
        </p:nvPicPr>
        <p:blipFill>
          <a:blip r:embed="rId2"/>
          <a:stretch>
            <a:fillRect/>
          </a:stretch>
        </p:blipFill>
        <p:spPr>
          <a:xfrm>
            <a:off x="28422103" y="24105968"/>
            <a:ext cx="11887200" cy="5403881"/>
          </a:xfrm>
          <a:prstGeom prst="rect">
            <a:avLst/>
          </a:prstGeom>
        </p:spPr>
      </p:pic>
      <p:grpSp>
        <p:nvGrpSpPr>
          <p:cNvPr id="157" name="Group 156"/>
          <p:cNvGrpSpPr/>
          <p:nvPr/>
        </p:nvGrpSpPr>
        <p:grpSpPr>
          <a:xfrm>
            <a:off x="387732" y="4442973"/>
            <a:ext cx="11315791" cy="8729118"/>
            <a:chOff x="548638" y="5061209"/>
            <a:chExt cx="11315790" cy="8729117"/>
          </a:xfrm>
        </p:grpSpPr>
        <p:grpSp>
          <p:nvGrpSpPr>
            <p:cNvPr id="23" name="Group 22"/>
            <p:cNvGrpSpPr/>
            <p:nvPr/>
          </p:nvGrpSpPr>
          <p:grpSpPr>
            <a:xfrm>
              <a:off x="548638" y="5061209"/>
              <a:ext cx="11315790" cy="8729117"/>
              <a:chOff x="548638" y="5061209"/>
              <a:chExt cx="11315790" cy="8729117"/>
            </a:xfrm>
          </p:grpSpPr>
          <p:sp>
            <p:nvSpPr>
              <p:cNvPr id="16" name="Rounded Rectangle 15"/>
              <p:cNvSpPr/>
              <p:nvPr/>
            </p:nvSpPr>
            <p:spPr>
              <a:xfrm>
                <a:off x="548638" y="5421997"/>
                <a:ext cx="11315790" cy="8368329"/>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4092151" y="5061209"/>
                <a:ext cx="4180965"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Introduction</a:t>
                </a:r>
              </a:p>
            </p:txBody>
          </p:sp>
        </p:grpSp>
        <p:sp>
          <p:nvSpPr>
            <p:cNvPr id="33" name="TextBox 32"/>
            <p:cNvSpPr txBox="1"/>
            <p:nvPr/>
          </p:nvSpPr>
          <p:spPr>
            <a:xfrm>
              <a:off x="694656" y="5628774"/>
              <a:ext cx="11169772" cy="5940087"/>
            </a:xfrm>
            <a:prstGeom prst="rect">
              <a:avLst/>
            </a:prstGeom>
            <a:noFill/>
          </p:spPr>
          <p:txBody>
            <a:bodyPr wrap="square" rtlCol="0">
              <a:spAutoFit/>
            </a:bodyPr>
            <a:lstStyle/>
            <a:p>
              <a:pPr algn="just"/>
              <a:endParaRPr lang="en-US" sz="2000" dirty="0">
                <a:latin typeface="CMU Serif Roman"/>
                <a:cs typeface="CMU Serif Roman"/>
              </a:endParaRPr>
            </a:p>
            <a:p>
              <a:r>
                <a:rPr lang="en-US" sz="2000" dirty="0">
                  <a:latin typeface="CMU Serif Roman"/>
                  <a:cs typeface="CMU Serif Roman"/>
                </a:rPr>
                <a:t>Computational fluid dynamics (CFD) plays a central role in numerical weather prediction (NWP) models for forecasting and understanding the Earth as a system.  Often these models produce results with large uncertainty and can fail to predict the intensity of weather events with desired accuracy. This is especially true for forecasting microscale wind over arbitrarily complex terrain, which is one of the least understood subjects in the atmospheric sciences, but is fundamental to many crucial problems, such as predicting microscale contaminant dispersion. Growing evidence indicates that these shortcomings arise from a combination of inadequate modeling of microscale physical processes within the Earth’s atmosphere and inherent numerical errors in the CFD methods. </a:t>
              </a:r>
            </a:p>
            <a:p>
              <a:endParaRPr lang="en-US" sz="2000" dirty="0">
                <a:latin typeface="CMU Serif Roman"/>
                <a:cs typeface="CMU Serif Roman"/>
              </a:endParaRPr>
            </a:p>
            <a:p>
              <a:r>
                <a:rPr lang="en-US" sz="2000" dirty="0">
                  <a:latin typeface="CMU Serif Roman"/>
                  <a:cs typeface="CMU Serif Roman"/>
                </a:rPr>
                <a:t>To address these shortcomings, the PIs are developing a massively parallel, open-source CFD software package </a:t>
              </a:r>
              <a:r>
                <a:rPr lang="en-US" sz="2000" b="1" dirty="0">
                  <a:latin typeface="CMU Serif Roman"/>
                  <a:cs typeface="CMU Serif Roman"/>
                </a:rPr>
                <a:t>GEM3D</a:t>
              </a:r>
              <a:r>
                <a:rPr lang="en-US" sz="2000" dirty="0">
                  <a:latin typeface="CMU Serif Roman"/>
                  <a:cs typeface="CMU Serif Roman"/>
                </a:rPr>
                <a:t> to study microscale atmospheric flows over complex terrain with numerical resolutions that are much finer than any current software allows.  Our package uses </a:t>
              </a:r>
              <a:r>
                <a:rPr lang="en-US" sz="2000" dirty="0">
                  <a:solidFill>
                    <a:srgbClr val="00B050"/>
                  </a:solidFill>
                  <a:latin typeface="CMU Serif Roman"/>
                  <a:cs typeface="CMU Serif Roman"/>
                </a:rPr>
                <a:t>block structured Cartesian adaptive mesh refinement (AMR)</a:t>
              </a:r>
              <a:r>
                <a:rPr lang="en-US" sz="2000" dirty="0">
                  <a:solidFill>
                    <a:srgbClr val="FF0000"/>
                  </a:solidFill>
                  <a:latin typeface="CMU Serif Roman"/>
                  <a:cs typeface="CMU Serif Roman"/>
                </a:rPr>
                <a:t> </a:t>
              </a:r>
              <a:r>
                <a:rPr lang="en-US" sz="2000" dirty="0">
                  <a:latin typeface="CMU Serif Roman"/>
                  <a:cs typeface="CMU Serif Roman"/>
                </a:rPr>
                <a:t>methods to provide a practical, accurate method for geometrically modeling complex terrain and large-eddy simulation techniques with novel dynamic sub-grid scale models for physically modeling incompressible flows in complex terrain.  </a:t>
              </a:r>
            </a:p>
            <a:p>
              <a:endParaRPr lang="en-US" sz="2000" dirty="0">
                <a:latin typeface="CMU Serif Roman"/>
                <a:cs typeface="CMU Serif Roman"/>
              </a:endParaRPr>
            </a:p>
          </p:txBody>
        </p:sp>
      </p:grpSp>
      <p:grpSp>
        <p:nvGrpSpPr>
          <p:cNvPr id="46" name="Group 45"/>
          <p:cNvGrpSpPr/>
          <p:nvPr/>
        </p:nvGrpSpPr>
        <p:grpSpPr>
          <a:xfrm>
            <a:off x="12597255" y="4489465"/>
            <a:ext cx="15704731" cy="8574632"/>
            <a:chOff x="524489" y="5061209"/>
            <a:chExt cx="15704730" cy="8574631"/>
          </a:xfrm>
        </p:grpSpPr>
        <p:sp>
          <p:nvSpPr>
            <p:cNvPr id="47" name="Rounded Rectangle 46"/>
            <p:cNvSpPr/>
            <p:nvPr/>
          </p:nvSpPr>
          <p:spPr>
            <a:xfrm>
              <a:off x="524489" y="5421995"/>
              <a:ext cx="15704730" cy="8213845"/>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a:off x="4824264" y="5061209"/>
              <a:ext cx="6588073"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Domain Decomposition</a:t>
              </a:r>
            </a:p>
          </p:txBody>
        </p:sp>
      </p:grpSp>
      <p:grpSp>
        <p:nvGrpSpPr>
          <p:cNvPr id="61" name="Group 60"/>
          <p:cNvGrpSpPr/>
          <p:nvPr/>
        </p:nvGrpSpPr>
        <p:grpSpPr>
          <a:xfrm>
            <a:off x="28677581" y="15699391"/>
            <a:ext cx="14863579" cy="16976637"/>
            <a:chOff x="636520" y="5067368"/>
            <a:chExt cx="9346020" cy="16976637"/>
          </a:xfrm>
        </p:grpSpPr>
        <p:sp>
          <p:nvSpPr>
            <p:cNvPr id="62" name="Rounded Rectangle 61"/>
            <p:cNvSpPr/>
            <p:nvPr/>
          </p:nvSpPr>
          <p:spPr>
            <a:xfrm>
              <a:off x="636520" y="5434556"/>
              <a:ext cx="9346020" cy="16609449"/>
            </a:xfrm>
            <a:custGeom>
              <a:avLst/>
              <a:gdLst>
                <a:gd name="connsiteX0" fmla="*/ 0 w 14850954"/>
                <a:gd name="connsiteY0" fmla="*/ 1003182 h 15288957"/>
                <a:gd name="connsiteX1" fmla="*/ 1003182 w 14850954"/>
                <a:gd name="connsiteY1" fmla="*/ 0 h 15288957"/>
                <a:gd name="connsiteX2" fmla="*/ 13847772 w 14850954"/>
                <a:gd name="connsiteY2" fmla="*/ 0 h 15288957"/>
                <a:gd name="connsiteX3" fmla="*/ 14850954 w 14850954"/>
                <a:gd name="connsiteY3" fmla="*/ 1003182 h 15288957"/>
                <a:gd name="connsiteX4" fmla="*/ 14850954 w 14850954"/>
                <a:gd name="connsiteY4" fmla="*/ 14285775 h 15288957"/>
                <a:gd name="connsiteX5" fmla="*/ 13847772 w 14850954"/>
                <a:gd name="connsiteY5" fmla="*/ 15288957 h 15288957"/>
                <a:gd name="connsiteX6" fmla="*/ 1003182 w 14850954"/>
                <a:gd name="connsiteY6" fmla="*/ 15288957 h 15288957"/>
                <a:gd name="connsiteX7" fmla="*/ 0 w 14850954"/>
                <a:gd name="connsiteY7" fmla="*/ 14285775 h 15288957"/>
                <a:gd name="connsiteX8" fmla="*/ 0 w 14850954"/>
                <a:gd name="connsiteY8" fmla="*/ 1003182 h 15288957"/>
                <a:gd name="connsiteX0" fmla="*/ 171 w 14851125"/>
                <a:gd name="connsiteY0" fmla="*/ 1003182 h 15288957"/>
                <a:gd name="connsiteX1" fmla="*/ 529219 w 14851125"/>
                <a:gd name="connsiteY1" fmla="*/ 0 h 15288957"/>
                <a:gd name="connsiteX2" fmla="*/ 13847943 w 14851125"/>
                <a:gd name="connsiteY2" fmla="*/ 0 h 15288957"/>
                <a:gd name="connsiteX3" fmla="*/ 14851125 w 14851125"/>
                <a:gd name="connsiteY3" fmla="*/ 1003182 h 15288957"/>
                <a:gd name="connsiteX4" fmla="*/ 14851125 w 14851125"/>
                <a:gd name="connsiteY4" fmla="*/ 14285775 h 15288957"/>
                <a:gd name="connsiteX5" fmla="*/ 13847943 w 14851125"/>
                <a:gd name="connsiteY5" fmla="*/ 15288957 h 15288957"/>
                <a:gd name="connsiteX6" fmla="*/ 1003353 w 14851125"/>
                <a:gd name="connsiteY6" fmla="*/ 15288957 h 15288957"/>
                <a:gd name="connsiteX7" fmla="*/ 171 w 14851125"/>
                <a:gd name="connsiteY7" fmla="*/ 14285775 h 15288957"/>
                <a:gd name="connsiteX8" fmla="*/ 171 w 14851125"/>
                <a:gd name="connsiteY8" fmla="*/ 1003182 h 15288957"/>
                <a:gd name="connsiteX0" fmla="*/ 171 w 14863578"/>
                <a:gd name="connsiteY0" fmla="*/ 1037049 h 15322824"/>
                <a:gd name="connsiteX1" fmla="*/ 529219 w 14863578"/>
                <a:gd name="connsiteY1" fmla="*/ 33867 h 15322824"/>
                <a:gd name="connsiteX2" fmla="*/ 14423676 w 14863578"/>
                <a:gd name="connsiteY2" fmla="*/ 0 h 15322824"/>
                <a:gd name="connsiteX3" fmla="*/ 14851125 w 14863578"/>
                <a:gd name="connsiteY3" fmla="*/ 1037049 h 15322824"/>
                <a:gd name="connsiteX4" fmla="*/ 14851125 w 14863578"/>
                <a:gd name="connsiteY4" fmla="*/ 14319642 h 15322824"/>
                <a:gd name="connsiteX5" fmla="*/ 13847943 w 14863578"/>
                <a:gd name="connsiteY5" fmla="*/ 15322824 h 15322824"/>
                <a:gd name="connsiteX6" fmla="*/ 1003353 w 14863578"/>
                <a:gd name="connsiteY6" fmla="*/ 15322824 h 15322824"/>
                <a:gd name="connsiteX7" fmla="*/ 171 w 14863578"/>
                <a:gd name="connsiteY7" fmla="*/ 14319642 h 15322824"/>
                <a:gd name="connsiteX8" fmla="*/ 171 w 14863578"/>
                <a:gd name="connsiteY8" fmla="*/ 1037049 h 15322824"/>
                <a:gd name="connsiteX0" fmla="*/ 171 w 14863578"/>
                <a:gd name="connsiteY0" fmla="*/ 1037049 h 15326097"/>
                <a:gd name="connsiteX1" fmla="*/ 529219 w 14863578"/>
                <a:gd name="connsiteY1" fmla="*/ 33867 h 15326097"/>
                <a:gd name="connsiteX2" fmla="*/ 14423676 w 14863578"/>
                <a:gd name="connsiteY2" fmla="*/ 0 h 15326097"/>
                <a:gd name="connsiteX3" fmla="*/ 14851125 w 14863578"/>
                <a:gd name="connsiteY3" fmla="*/ 1037049 h 15326097"/>
                <a:gd name="connsiteX4" fmla="*/ 14851125 w 14863578"/>
                <a:gd name="connsiteY4" fmla="*/ 14319642 h 15326097"/>
                <a:gd name="connsiteX5" fmla="*/ 13847943 w 14863578"/>
                <a:gd name="connsiteY5" fmla="*/ 15322824 h 15326097"/>
                <a:gd name="connsiteX6" fmla="*/ 1003353 w 14863578"/>
                <a:gd name="connsiteY6" fmla="*/ 15322824 h 15326097"/>
                <a:gd name="connsiteX7" fmla="*/ 22474 w 14863578"/>
                <a:gd name="connsiteY7" fmla="*/ 14842650 h 15326097"/>
                <a:gd name="connsiteX8" fmla="*/ 171 w 14863578"/>
                <a:gd name="connsiteY8" fmla="*/ 1037049 h 15326097"/>
                <a:gd name="connsiteX0" fmla="*/ 171 w 14863578"/>
                <a:gd name="connsiteY0" fmla="*/ 1037049 h 15326097"/>
                <a:gd name="connsiteX1" fmla="*/ 529219 w 14863578"/>
                <a:gd name="connsiteY1" fmla="*/ 33867 h 15326097"/>
                <a:gd name="connsiteX2" fmla="*/ 14423676 w 14863578"/>
                <a:gd name="connsiteY2" fmla="*/ 0 h 15326097"/>
                <a:gd name="connsiteX3" fmla="*/ 14851125 w 14863578"/>
                <a:gd name="connsiteY3" fmla="*/ 1037049 h 15326097"/>
                <a:gd name="connsiteX4" fmla="*/ 14828823 w 14863578"/>
                <a:gd name="connsiteY4" fmla="*/ 14800809 h 15326097"/>
                <a:gd name="connsiteX5" fmla="*/ 13847943 w 14863578"/>
                <a:gd name="connsiteY5" fmla="*/ 15322824 h 15326097"/>
                <a:gd name="connsiteX6" fmla="*/ 1003353 w 14863578"/>
                <a:gd name="connsiteY6" fmla="*/ 15322824 h 15326097"/>
                <a:gd name="connsiteX7" fmla="*/ 22474 w 14863578"/>
                <a:gd name="connsiteY7" fmla="*/ 14842650 h 15326097"/>
                <a:gd name="connsiteX8" fmla="*/ 171 w 14863578"/>
                <a:gd name="connsiteY8" fmla="*/ 1037049 h 1532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63578" h="15326097">
                  <a:moveTo>
                    <a:pt x="171" y="1037049"/>
                  </a:moveTo>
                  <a:cubicBezTo>
                    <a:pt x="171" y="483007"/>
                    <a:pt x="-24823" y="33867"/>
                    <a:pt x="529219" y="33867"/>
                  </a:cubicBezTo>
                  <a:lnTo>
                    <a:pt x="14423676" y="0"/>
                  </a:lnTo>
                  <a:cubicBezTo>
                    <a:pt x="14977718" y="0"/>
                    <a:pt x="14851125" y="483007"/>
                    <a:pt x="14851125" y="1037049"/>
                  </a:cubicBezTo>
                  <a:lnTo>
                    <a:pt x="14828823" y="14800809"/>
                  </a:lnTo>
                  <a:cubicBezTo>
                    <a:pt x="14828823" y="15354851"/>
                    <a:pt x="14401985" y="15322824"/>
                    <a:pt x="13847943" y="15322824"/>
                  </a:cubicBezTo>
                  <a:lnTo>
                    <a:pt x="1003353" y="15322824"/>
                  </a:lnTo>
                  <a:cubicBezTo>
                    <a:pt x="449311" y="15322824"/>
                    <a:pt x="22474" y="15396692"/>
                    <a:pt x="22474" y="14842650"/>
                  </a:cubicBezTo>
                  <a:cubicBezTo>
                    <a:pt x="15040" y="10240783"/>
                    <a:pt x="7605" y="5638916"/>
                    <a:pt x="171" y="1037049"/>
                  </a:cubicBezTo>
                  <a:close/>
                </a:path>
              </a:pathLst>
            </a:cu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3585802" y="5067368"/>
              <a:ext cx="3530401"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Numerical Results</a:t>
              </a:r>
            </a:p>
          </p:txBody>
        </p:sp>
      </p:grpSp>
      <p:sp>
        <p:nvSpPr>
          <p:cNvPr id="5" name="TextBox 4"/>
          <p:cNvSpPr txBox="1"/>
          <p:nvPr/>
        </p:nvSpPr>
        <p:spPr>
          <a:xfrm>
            <a:off x="11205571" y="960505"/>
            <a:ext cx="19969293" cy="2554545"/>
          </a:xfrm>
          <a:prstGeom prst="rect">
            <a:avLst/>
          </a:prstGeom>
          <a:noFill/>
        </p:spPr>
        <p:txBody>
          <a:bodyPr wrap="square" rtlCol="0">
            <a:spAutoFit/>
          </a:bodyPr>
          <a:lstStyle/>
          <a:p>
            <a:pPr algn="ctr"/>
            <a:r>
              <a:rPr lang="en-US" sz="8000" dirty="0"/>
              <a:t>Massively Parallel Solvers for Computational Fluid Dynamics on Multi-block Cartesian Grids</a:t>
            </a:r>
          </a:p>
        </p:txBody>
      </p:sp>
      <p:sp>
        <p:nvSpPr>
          <p:cNvPr id="6" name="Rounded Rectangle 5"/>
          <p:cNvSpPr/>
          <p:nvPr/>
        </p:nvSpPr>
        <p:spPr>
          <a:xfrm>
            <a:off x="615748" y="406407"/>
            <a:ext cx="42746280" cy="3799192"/>
          </a:xfrm>
          <a:prstGeom prst="roundRect">
            <a:avLst/>
          </a:prstGeom>
          <a:noFill/>
          <a:ln w="38100" cmpd="sng">
            <a:solidFill>
              <a:srgbClr val="FF9B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4215710" y="3460543"/>
            <a:ext cx="3094362" cy="584776"/>
          </a:xfrm>
          <a:prstGeom prst="rect">
            <a:avLst/>
          </a:prstGeom>
          <a:noFill/>
        </p:spPr>
        <p:txBody>
          <a:bodyPr wrap="square" rtlCol="0">
            <a:spAutoFit/>
          </a:bodyPr>
          <a:lstStyle/>
          <a:p>
            <a:r>
              <a:rPr lang="en-US" sz="3200" dirty="0"/>
              <a:t>Grady B. Wright</a:t>
            </a:r>
          </a:p>
        </p:txBody>
      </p:sp>
      <p:sp>
        <p:nvSpPr>
          <p:cNvPr id="11" name="TextBox 10"/>
          <p:cNvSpPr txBox="1"/>
          <p:nvPr/>
        </p:nvSpPr>
        <p:spPr>
          <a:xfrm>
            <a:off x="5745237" y="3352828"/>
            <a:ext cx="2366974" cy="584776"/>
          </a:xfrm>
          <a:prstGeom prst="rect">
            <a:avLst/>
          </a:prstGeom>
          <a:noFill/>
        </p:spPr>
        <p:txBody>
          <a:bodyPr wrap="square" rtlCol="0">
            <a:spAutoFit/>
          </a:bodyPr>
          <a:lstStyle/>
          <a:p>
            <a:r>
              <a:rPr lang="en-US" sz="3200" dirty="0"/>
              <a:t>Scott </a:t>
            </a:r>
            <a:r>
              <a:rPr lang="en-US" sz="3200" dirty="0" err="1"/>
              <a:t>Aiton</a:t>
            </a:r>
            <a:endParaRPr lang="en-US" sz="3200" dirty="0"/>
          </a:p>
        </p:txBody>
      </p:sp>
      <p:pic>
        <p:nvPicPr>
          <p:cNvPr id="14" name="Picture 13"/>
          <p:cNvPicPr>
            <a:picLocks noChangeAspect="1"/>
          </p:cNvPicPr>
          <p:nvPr/>
        </p:nvPicPr>
        <p:blipFill>
          <a:blip r:embed="rId3"/>
          <a:stretch>
            <a:fillRect/>
          </a:stretch>
        </p:blipFill>
        <p:spPr>
          <a:xfrm>
            <a:off x="40061126" y="877607"/>
            <a:ext cx="2803952" cy="2545938"/>
          </a:xfrm>
          <a:prstGeom prst="rect">
            <a:avLst/>
          </a:prstGeom>
        </p:spPr>
      </p:pic>
      <p:sp>
        <p:nvSpPr>
          <p:cNvPr id="15" name="Rectangle 14"/>
          <p:cNvSpPr/>
          <p:nvPr/>
        </p:nvSpPr>
        <p:spPr>
          <a:xfrm>
            <a:off x="39946780" y="3270036"/>
            <a:ext cx="3218160" cy="461665"/>
          </a:xfrm>
          <a:prstGeom prst="rect">
            <a:avLst/>
          </a:prstGeom>
        </p:spPr>
        <p:txBody>
          <a:bodyPr wrap="square">
            <a:spAutoFit/>
          </a:bodyPr>
          <a:lstStyle/>
          <a:p>
            <a:pPr algn="ctr"/>
            <a:r>
              <a:rPr lang="en-US" sz="2400" b="1" dirty="0"/>
              <a:t>ACI-1440638</a:t>
            </a:r>
          </a:p>
        </p:txBody>
      </p:sp>
      <p:grpSp>
        <p:nvGrpSpPr>
          <p:cNvPr id="58" name="Group 57"/>
          <p:cNvGrpSpPr/>
          <p:nvPr/>
        </p:nvGrpSpPr>
        <p:grpSpPr>
          <a:xfrm>
            <a:off x="28703330" y="4528858"/>
            <a:ext cx="14842203" cy="10879291"/>
            <a:chOff x="516741" y="5061209"/>
            <a:chExt cx="14050814" cy="10879287"/>
          </a:xfrm>
        </p:grpSpPr>
        <p:sp>
          <p:nvSpPr>
            <p:cNvPr id="59" name="Rounded Rectangle 58"/>
            <p:cNvSpPr/>
            <p:nvPr/>
          </p:nvSpPr>
          <p:spPr>
            <a:xfrm>
              <a:off x="516741" y="5421997"/>
              <a:ext cx="14050814" cy="10518499"/>
            </a:xfrm>
            <a:custGeom>
              <a:avLst/>
              <a:gdLst>
                <a:gd name="connsiteX0" fmla="*/ 0 w 14842203"/>
                <a:gd name="connsiteY0" fmla="*/ 733113 h 10852899"/>
                <a:gd name="connsiteX1" fmla="*/ 733113 w 14842203"/>
                <a:gd name="connsiteY1" fmla="*/ 0 h 10852899"/>
                <a:gd name="connsiteX2" fmla="*/ 14109090 w 14842203"/>
                <a:gd name="connsiteY2" fmla="*/ 0 h 10852899"/>
                <a:gd name="connsiteX3" fmla="*/ 14842203 w 14842203"/>
                <a:gd name="connsiteY3" fmla="*/ 733113 h 10852899"/>
                <a:gd name="connsiteX4" fmla="*/ 14842203 w 14842203"/>
                <a:gd name="connsiteY4" fmla="*/ 10119786 h 10852899"/>
                <a:gd name="connsiteX5" fmla="*/ 14109090 w 14842203"/>
                <a:gd name="connsiteY5" fmla="*/ 10852899 h 10852899"/>
                <a:gd name="connsiteX6" fmla="*/ 733113 w 14842203"/>
                <a:gd name="connsiteY6" fmla="*/ 10852899 h 10852899"/>
                <a:gd name="connsiteX7" fmla="*/ 0 w 14842203"/>
                <a:gd name="connsiteY7" fmla="*/ 10119786 h 10852899"/>
                <a:gd name="connsiteX8" fmla="*/ 0 w 14842203"/>
                <a:gd name="connsiteY8" fmla="*/ 733113 h 10852899"/>
                <a:gd name="connsiteX0" fmla="*/ 0 w 14842203"/>
                <a:gd name="connsiteY0" fmla="*/ 733113 h 10858965"/>
                <a:gd name="connsiteX1" fmla="*/ 733113 w 14842203"/>
                <a:gd name="connsiteY1" fmla="*/ 0 h 10858965"/>
                <a:gd name="connsiteX2" fmla="*/ 14109090 w 14842203"/>
                <a:gd name="connsiteY2" fmla="*/ 0 h 10858965"/>
                <a:gd name="connsiteX3" fmla="*/ 14842203 w 14842203"/>
                <a:gd name="connsiteY3" fmla="*/ 733113 h 10858965"/>
                <a:gd name="connsiteX4" fmla="*/ 14808336 w 14842203"/>
                <a:gd name="connsiteY4" fmla="*/ 10526186 h 10858965"/>
                <a:gd name="connsiteX5" fmla="*/ 14109090 w 14842203"/>
                <a:gd name="connsiteY5" fmla="*/ 10852899 h 10858965"/>
                <a:gd name="connsiteX6" fmla="*/ 733113 w 14842203"/>
                <a:gd name="connsiteY6" fmla="*/ 10852899 h 10858965"/>
                <a:gd name="connsiteX7" fmla="*/ 0 w 14842203"/>
                <a:gd name="connsiteY7" fmla="*/ 10119786 h 10858965"/>
                <a:gd name="connsiteX8" fmla="*/ 0 w 14842203"/>
                <a:gd name="connsiteY8" fmla="*/ 733113 h 10858965"/>
                <a:gd name="connsiteX0" fmla="*/ 0 w 14842203"/>
                <a:gd name="connsiteY0" fmla="*/ 733113 h 10858965"/>
                <a:gd name="connsiteX1" fmla="*/ 733113 w 14842203"/>
                <a:gd name="connsiteY1" fmla="*/ 0 h 10858965"/>
                <a:gd name="connsiteX2" fmla="*/ 14109090 w 14842203"/>
                <a:gd name="connsiteY2" fmla="*/ 0 h 10858965"/>
                <a:gd name="connsiteX3" fmla="*/ 14842203 w 14842203"/>
                <a:gd name="connsiteY3" fmla="*/ 733113 h 10858965"/>
                <a:gd name="connsiteX4" fmla="*/ 14808336 w 14842203"/>
                <a:gd name="connsiteY4" fmla="*/ 10526186 h 10858965"/>
                <a:gd name="connsiteX5" fmla="*/ 14109090 w 14842203"/>
                <a:gd name="connsiteY5" fmla="*/ 10852899 h 10858965"/>
                <a:gd name="connsiteX6" fmla="*/ 733113 w 14842203"/>
                <a:gd name="connsiteY6" fmla="*/ 10852899 h 10858965"/>
                <a:gd name="connsiteX7" fmla="*/ 0 w 14842203"/>
                <a:gd name="connsiteY7" fmla="*/ 10492319 h 10858965"/>
                <a:gd name="connsiteX8" fmla="*/ 0 w 14842203"/>
                <a:gd name="connsiteY8" fmla="*/ 733113 h 1085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2203" h="10858965">
                  <a:moveTo>
                    <a:pt x="0" y="733113"/>
                  </a:moveTo>
                  <a:cubicBezTo>
                    <a:pt x="0" y="328226"/>
                    <a:pt x="328226" y="0"/>
                    <a:pt x="733113" y="0"/>
                  </a:cubicBezTo>
                  <a:lnTo>
                    <a:pt x="14109090" y="0"/>
                  </a:lnTo>
                  <a:cubicBezTo>
                    <a:pt x="14513977" y="0"/>
                    <a:pt x="14842203" y="328226"/>
                    <a:pt x="14842203" y="733113"/>
                  </a:cubicBezTo>
                  <a:cubicBezTo>
                    <a:pt x="14842203" y="3862004"/>
                    <a:pt x="14808336" y="7397295"/>
                    <a:pt x="14808336" y="10526186"/>
                  </a:cubicBezTo>
                  <a:cubicBezTo>
                    <a:pt x="14808336" y="10931073"/>
                    <a:pt x="14513977" y="10852899"/>
                    <a:pt x="14109090" y="10852899"/>
                  </a:cubicBezTo>
                  <a:lnTo>
                    <a:pt x="733113" y="10852899"/>
                  </a:lnTo>
                  <a:cubicBezTo>
                    <a:pt x="328226" y="10852899"/>
                    <a:pt x="0" y="10897206"/>
                    <a:pt x="0" y="10492319"/>
                  </a:cubicBezTo>
                  <a:lnTo>
                    <a:pt x="0" y="733113"/>
                  </a:lnTo>
                  <a:close/>
                </a:path>
              </a:pathLst>
            </a:custGeom>
            <a:noFill/>
            <a:ln w="38100" cap="rnd" cmpd="sng">
              <a:solidFill>
                <a:srgbClr val="3366FF"/>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59"/>
            <p:cNvSpPr/>
            <p:nvPr/>
          </p:nvSpPr>
          <p:spPr>
            <a:xfrm>
              <a:off x="3625369" y="5061209"/>
              <a:ext cx="7659837"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err="1">
                  <a:solidFill>
                    <a:srgbClr val="3366FF"/>
                  </a:solidFill>
                </a:rPr>
                <a:t>Schur</a:t>
              </a:r>
              <a:r>
                <a:rPr lang="en-US" sz="3600" dirty="0">
                  <a:solidFill>
                    <a:srgbClr val="3366FF"/>
                  </a:solidFill>
                </a:rPr>
                <a:t> Complement Linear System</a:t>
              </a:r>
            </a:p>
          </p:txBody>
        </p:sp>
      </p:grpSp>
      <p:pic>
        <p:nvPicPr>
          <p:cNvPr id="287" name="Picture 286" descr="2_color_pos_DEPT_MATH_CMY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946" y="993991"/>
            <a:ext cx="4755429" cy="2305662"/>
          </a:xfrm>
          <a:prstGeom prst="rect">
            <a:avLst/>
          </a:prstGeom>
        </p:spPr>
      </p:pic>
      <p:sp>
        <p:nvSpPr>
          <p:cNvPr id="284" name="TextBox 283">
            <a:extLst>
              <a:ext uri="{FF2B5EF4-FFF2-40B4-BE49-F238E27FC236}">
                <a16:creationId xmlns:a16="http://schemas.microsoft.com/office/drawing/2014/main" id="{637EDD10-3DB4-9643-A4C8-107F89E25A40}"/>
              </a:ext>
            </a:extLst>
          </p:cNvPr>
          <p:cNvSpPr txBox="1"/>
          <p:nvPr/>
        </p:nvSpPr>
        <p:spPr>
          <a:xfrm>
            <a:off x="8609161" y="3383973"/>
            <a:ext cx="3094362" cy="584775"/>
          </a:xfrm>
          <a:prstGeom prst="rect">
            <a:avLst/>
          </a:prstGeom>
          <a:noFill/>
        </p:spPr>
        <p:txBody>
          <a:bodyPr wrap="square" rtlCol="0">
            <a:spAutoFit/>
          </a:bodyPr>
          <a:lstStyle/>
          <a:p>
            <a:r>
              <a:rPr lang="en-US" sz="3200" dirty="0"/>
              <a:t>Brenton Peck</a:t>
            </a:r>
          </a:p>
        </p:txBody>
      </p:sp>
      <p:pic>
        <p:nvPicPr>
          <p:cNvPr id="2" name="Picture 1">
            <a:extLst>
              <a:ext uri="{FF2B5EF4-FFF2-40B4-BE49-F238E27FC236}">
                <a16:creationId xmlns:a16="http://schemas.microsoft.com/office/drawing/2014/main" id="{69D42FCA-55C9-3248-8F42-A919E4B44307}"/>
              </a:ext>
            </a:extLst>
          </p:cNvPr>
          <p:cNvPicPr>
            <a:picLocks noChangeAspect="1"/>
          </p:cNvPicPr>
          <p:nvPr/>
        </p:nvPicPr>
        <p:blipFill>
          <a:blip r:embed="rId5"/>
          <a:stretch>
            <a:fillRect/>
          </a:stretch>
        </p:blipFill>
        <p:spPr>
          <a:xfrm>
            <a:off x="37597814" y="907715"/>
            <a:ext cx="2172677" cy="2391938"/>
          </a:xfrm>
          <a:prstGeom prst="rect">
            <a:avLst/>
          </a:prstGeom>
        </p:spPr>
      </p:pic>
      <p:sp>
        <p:nvSpPr>
          <p:cNvPr id="9" name="TextBox 8">
            <a:extLst>
              <a:ext uri="{FF2B5EF4-FFF2-40B4-BE49-F238E27FC236}">
                <a16:creationId xmlns:a16="http://schemas.microsoft.com/office/drawing/2014/main" id="{2051FF38-7998-4242-8AE3-B7F3E566653B}"/>
              </a:ext>
            </a:extLst>
          </p:cNvPr>
          <p:cNvSpPr txBox="1"/>
          <p:nvPr/>
        </p:nvSpPr>
        <p:spPr>
          <a:xfrm>
            <a:off x="37176405" y="3223143"/>
            <a:ext cx="3118338" cy="461665"/>
          </a:xfrm>
          <a:prstGeom prst="rect">
            <a:avLst/>
          </a:prstGeom>
          <a:noFill/>
        </p:spPr>
        <p:txBody>
          <a:bodyPr wrap="square" rtlCol="0">
            <a:spAutoFit/>
          </a:bodyPr>
          <a:lstStyle/>
          <a:p>
            <a:pPr algn="ctr"/>
            <a:r>
              <a:rPr lang="en-US" sz="2400" b="1" dirty="0"/>
              <a:t>FPK 900-034</a:t>
            </a:r>
          </a:p>
        </p:txBody>
      </p:sp>
      <p:sp>
        <p:nvSpPr>
          <p:cNvPr id="294" name="TextBox 293">
            <a:extLst>
              <a:ext uri="{FF2B5EF4-FFF2-40B4-BE49-F238E27FC236}">
                <a16:creationId xmlns:a16="http://schemas.microsoft.com/office/drawing/2014/main" id="{FE360A27-2FF3-A443-B16B-0CA5CC7DDAA0}"/>
              </a:ext>
            </a:extLst>
          </p:cNvPr>
          <p:cNvSpPr txBox="1"/>
          <p:nvPr/>
        </p:nvSpPr>
        <p:spPr>
          <a:xfrm>
            <a:off x="38586396" y="396121"/>
            <a:ext cx="3118338" cy="461665"/>
          </a:xfrm>
          <a:prstGeom prst="rect">
            <a:avLst/>
          </a:prstGeom>
          <a:noFill/>
        </p:spPr>
        <p:txBody>
          <a:bodyPr wrap="square" rtlCol="0">
            <a:spAutoFit/>
          </a:bodyPr>
          <a:lstStyle/>
          <a:p>
            <a:pPr algn="ctr"/>
            <a:r>
              <a:rPr lang="en-US" sz="2400" b="1" dirty="0"/>
              <a:t>Research supported by</a:t>
            </a:r>
          </a:p>
        </p:txBody>
      </p:sp>
      <p:sp>
        <p:nvSpPr>
          <p:cNvPr id="313" name="TextBox 312">
            <a:extLst>
              <a:ext uri="{FF2B5EF4-FFF2-40B4-BE49-F238E27FC236}">
                <a16:creationId xmlns:a16="http://schemas.microsoft.com/office/drawing/2014/main" id="{5E0E6377-ED96-2C49-BFE4-73EDE075D2EB}"/>
              </a:ext>
            </a:extLst>
          </p:cNvPr>
          <p:cNvSpPr txBox="1"/>
          <p:nvPr/>
        </p:nvSpPr>
        <p:spPr>
          <a:xfrm>
            <a:off x="31405530" y="3460543"/>
            <a:ext cx="3094362" cy="584776"/>
          </a:xfrm>
          <a:prstGeom prst="rect">
            <a:avLst/>
          </a:prstGeom>
          <a:noFill/>
        </p:spPr>
        <p:txBody>
          <a:bodyPr wrap="square" rtlCol="0">
            <a:spAutoFit/>
          </a:bodyPr>
          <a:lstStyle/>
          <a:p>
            <a:r>
              <a:rPr lang="en-US" sz="3200" dirty="0"/>
              <a:t>Donna Calhoun</a:t>
            </a:r>
          </a:p>
        </p:txBody>
      </p:sp>
      <p:pic>
        <p:nvPicPr>
          <p:cNvPr id="319" name="Picture 318">
            <a:extLst>
              <a:ext uri="{FF2B5EF4-FFF2-40B4-BE49-F238E27FC236}">
                <a16:creationId xmlns:a16="http://schemas.microsoft.com/office/drawing/2014/main" id="{31F674FA-72E4-664B-883D-92BE92FB701E}"/>
              </a:ext>
            </a:extLst>
          </p:cNvPr>
          <p:cNvPicPr/>
          <p:nvPr/>
        </p:nvPicPr>
        <p:blipFill>
          <a:blip r:embed="rId6">
            <a:extLst>
              <a:ext uri="{28A0092B-C50C-407E-A947-70E740481C1C}">
                <a14:useLocalDpi xmlns:a14="http://schemas.microsoft.com/office/drawing/2010/main" val="0"/>
              </a:ext>
            </a:extLst>
          </a:blip>
          <a:stretch>
            <a:fillRect/>
          </a:stretch>
        </p:blipFill>
        <p:spPr>
          <a:xfrm>
            <a:off x="7359218" y="10372108"/>
            <a:ext cx="3844973" cy="2643629"/>
          </a:xfrm>
          <a:prstGeom prst="rect">
            <a:avLst/>
          </a:prstGeom>
        </p:spPr>
      </p:pic>
      <p:sp>
        <p:nvSpPr>
          <p:cNvPr id="335" name="TextBox 334">
            <a:extLst>
              <a:ext uri="{FF2B5EF4-FFF2-40B4-BE49-F238E27FC236}">
                <a16:creationId xmlns:a16="http://schemas.microsoft.com/office/drawing/2014/main" id="{21A27E83-C3A6-1442-8AB6-F5E06460195A}"/>
              </a:ext>
            </a:extLst>
          </p:cNvPr>
          <p:cNvSpPr txBox="1"/>
          <p:nvPr/>
        </p:nvSpPr>
        <p:spPr>
          <a:xfrm>
            <a:off x="526586" y="10189892"/>
            <a:ext cx="6603445" cy="1938992"/>
          </a:xfrm>
          <a:prstGeom prst="rect">
            <a:avLst/>
          </a:prstGeom>
          <a:noFill/>
        </p:spPr>
        <p:txBody>
          <a:bodyPr wrap="square" rtlCol="0">
            <a:spAutoFit/>
          </a:bodyPr>
          <a:lstStyle/>
          <a:p>
            <a:pPr algn="just"/>
            <a:endParaRPr lang="en-US" sz="2000" dirty="0">
              <a:latin typeface="CMU Serif Roman"/>
              <a:cs typeface="CMU Serif Roman"/>
            </a:endParaRPr>
          </a:p>
          <a:p>
            <a:endParaRPr lang="en-US" sz="2000" dirty="0">
              <a:latin typeface="CMU Serif Roman"/>
              <a:cs typeface="CMU Serif Roman"/>
            </a:endParaRPr>
          </a:p>
          <a:p>
            <a:r>
              <a:rPr lang="en-US" sz="2000" dirty="0">
                <a:latin typeface="CMU Serif Roman"/>
                <a:cs typeface="CMU Serif Roman"/>
              </a:rPr>
              <a:t>To make near-real time forecasting possible, the software is being designed and developed to exploit the massively parallel, multi-GPU (graphics processing unit) computing paradigm efficiently. </a:t>
            </a:r>
          </a:p>
        </p:txBody>
      </p:sp>
      <p:sp>
        <p:nvSpPr>
          <p:cNvPr id="337" name="TextBox 336">
            <a:extLst>
              <a:ext uri="{FF2B5EF4-FFF2-40B4-BE49-F238E27FC236}">
                <a16:creationId xmlns:a16="http://schemas.microsoft.com/office/drawing/2014/main" id="{B152E2C0-B72B-4E47-994B-4519D5D164C3}"/>
              </a:ext>
            </a:extLst>
          </p:cNvPr>
          <p:cNvSpPr txBox="1"/>
          <p:nvPr/>
        </p:nvSpPr>
        <p:spPr>
          <a:xfrm>
            <a:off x="608777" y="11907664"/>
            <a:ext cx="6582824" cy="1046440"/>
          </a:xfrm>
          <a:prstGeom prst="rect">
            <a:avLst/>
          </a:prstGeom>
          <a:noFill/>
        </p:spPr>
        <p:txBody>
          <a:bodyPr wrap="square" rtlCol="0">
            <a:spAutoFit/>
          </a:bodyPr>
          <a:lstStyle/>
          <a:p>
            <a:endParaRPr lang="en-US" sz="2000" dirty="0">
              <a:latin typeface="CMU Serif Roman"/>
              <a:cs typeface="CMU Serif Roman"/>
            </a:endParaRPr>
          </a:p>
          <a:p>
            <a:r>
              <a:rPr lang="en-US" sz="1400" dirty="0">
                <a:latin typeface="CMU Serif Roman"/>
                <a:cs typeface="CMU Serif Roman"/>
              </a:rPr>
              <a:t>Figure. Example of embedded boundary structured Cartesian adaptive mesh refinement (AMR) over terrain generated by the GEM3D code.  Only a vertical slice of the grid is shown in magenta. </a:t>
            </a:r>
          </a:p>
        </p:txBody>
      </p:sp>
      <p:pic>
        <p:nvPicPr>
          <p:cNvPr id="80" name="Picture 79">
            <a:extLst>
              <a:ext uri="{FF2B5EF4-FFF2-40B4-BE49-F238E27FC236}">
                <a16:creationId xmlns:a16="http://schemas.microsoft.com/office/drawing/2014/main" id="{DF98B211-9448-1B4D-9982-D55E4F37C6D5}"/>
              </a:ext>
            </a:extLst>
          </p:cNvPr>
          <p:cNvPicPr>
            <a:picLocks noChangeAspect="1"/>
          </p:cNvPicPr>
          <p:nvPr/>
        </p:nvPicPr>
        <p:blipFill>
          <a:blip r:embed="rId7"/>
          <a:stretch>
            <a:fillRect/>
          </a:stretch>
        </p:blipFill>
        <p:spPr>
          <a:xfrm>
            <a:off x="8572595" y="813591"/>
            <a:ext cx="2473130" cy="2473130"/>
          </a:xfrm>
          <a:prstGeom prst="rect">
            <a:avLst/>
          </a:prstGeom>
        </p:spPr>
      </p:pic>
      <p:pic>
        <p:nvPicPr>
          <p:cNvPr id="121" name="Picture 120">
            <a:extLst>
              <a:ext uri="{FF2B5EF4-FFF2-40B4-BE49-F238E27FC236}">
                <a16:creationId xmlns:a16="http://schemas.microsoft.com/office/drawing/2014/main" id="{A30BD595-544B-0A41-9D96-FD617129F316}"/>
              </a:ext>
            </a:extLst>
          </p:cNvPr>
          <p:cNvPicPr>
            <a:picLocks noChangeAspect="1"/>
          </p:cNvPicPr>
          <p:nvPr/>
        </p:nvPicPr>
        <p:blipFill>
          <a:blip r:embed="rId8"/>
          <a:stretch>
            <a:fillRect/>
          </a:stretch>
        </p:blipFill>
        <p:spPr>
          <a:xfrm>
            <a:off x="31505449" y="831669"/>
            <a:ext cx="2533216" cy="2549937"/>
          </a:xfrm>
          <a:prstGeom prst="rect">
            <a:avLst/>
          </a:prstGeom>
        </p:spPr>
      </p:pic>
      <p:grpSp>
        <p:nvGrpSpPr>
          <p:cNvPr id="207" name="Group 206">
            <a:extLst>
              <a:ext uri="{FF2B5EF4-FFF2-40B4-BE49-F238E27FC236}">
                <a16:creationId xmlns:a16="http://schemas.microsoft.com/office/drawing/2014/main" id="{B4BB0B85-5BC4-D94B-8202-FD691F66CE27}"/>
              </a:ext>
            </a:extLst>
          </p:cNvPr>
          <p:cNvGrpSpPr/>
          <p:nvPr/>
        </p:nvGrpSpPr>
        <p:grpSpPr>
          <a:xfrm>
            <a:off x="347297" y="13452962"/>
            <a:ext cx="11356226" cy="10629911"/>
            <a:chOff x="347297" y="13814912"/>
            <a:chExt cx="11356226" cy="10629911"/>
          </a:xfrm>
        </p:grpSpPr>
        <p:grpSp>
          <p:nvGrpSpPr>
            <p:cNvPr id="76" name="Group 75"/>
            <p:cNvGrpSpPr/>
            <p:nvPr/>
          </p:nvGrpSpPr>
          <p:grpSpPr>
            <a:xfrm>
              <a:off x="347297" y="13814912"/>
              <a:ext cx="11356226" cy="10629911"/>
              <a:chOff x="615747" y="5122630"/>
              <a:chExt cx="11356225" cy="8852346"/>
            </a:xfrm>
          </p:grpSpPr>
          <p:sp>
            <p:nvSpPr>
              <p:cNvPr id="77" name="Rounded Rectangle 76"/>
              <p:cNvSpPr/>
              <p:nvPr/>
            </p:nvSpPr>
            <p:spPr>
              <a:xfrm>
                <a:off x="615747" y="5421998"/>
                <a:ext cx="11356225" cy="8552978"/>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ounded Rectangle 77"/>
              <p:cNvSpPr/>
              <p:nvPr/>
            </p:nvSpPr>
            <p:spPr>
              <a:xfrm>
                <a:off x="2481864" y="5122630"/>
                <a:ext cx="7411608" cy="600909"/>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Pressure Poisson equation</a:t>
                </a:r>
              </a:p>
            </p:txBody>
          </p:sp>
        </p:grpSp>
        <p:sp>
          <p:nvSpPr>
            <p:cNvPr id="338" name="TextBox 337">
              <a:extLst>
                <a:ext uri="{FF2B5EF4-FFF2-40B4-BE49-F238E27FC236}">
                  <a16:creationId xmlns:a16="http://schemas.microsoft.com/office/drawing/2014/main" id="{07C78C72-4881-BC4D-9AA0-2B51C606D753}"/>
                </a:ext>
              </a:extLst>
            </p:cNvPr>
            <p:cNvSpPr txBox="1"/>
            <p:nvPr/>
          </p:nvSpPr>
          <p:spPr>
            <a:xfrm>
              <a:off x="485185" y="14447546"/>
              <a:ext cx="10919413" cy="2092881"/>
            </a:xfrm>
            <a:prstGeom prst="rect">
              <a:avLst/>
            </a:prstGeom>
            <a:noFill/>
          </p:spPr>
          <p:txBody>
            <a:bodyPr wrap="square" rtlCol="0">
              <a:spAutoFit/>
            </a:bodyPr>
            <a:lstStyle/>
            <a:p>
              <a:endParaRPr lang="en-US" sz="2000" dirty="0">
                <a:latin typeface="CMU Serif Roman"/>
                <a:cs typeface="CMU Serif Roman"/>
              </a:endParaRPr>
            </a:p>
            <a:p>
              <a:r>
                <a:rPr lang="en-US" sz="2200" dirty="0">
                  <a:latin typeface="CMU Serif Roman"/>
                  <a:cs typeface="CMU Serif Roman"/>
                </a:rPr>
                <a:t>Solving the Pressure Poisson equation is one of the key challenges in CFD models for incompressible flows. The equation arises from the condition that the velocity of the fluid </a:t>
              </a:r>
              <a:r>
                <a:rPr lang="en-US" sz="2200">
                  <a:latin typeface="CMU Serif Roman"/>
                  <a:cs typeface="CMU Serif Roman"/>
                </a:rPr>
                <a:t>remain incompressible. </a:t>
              </a:r>
              <a:r>
                <a:rPr lang="en-US" sz="2200" dirty="0">
                  <a:latin typeface="CMU Serif Roman"/>
                  <a:cs typeface="CMU Serif Roman"/>
                </a:rPr>
                <a:t>Solving the equation is often the dominating computational cost, as it requires solving a massive linear system of equations every time-step of a simulation. </a:t>
              </a:r>
            </a:p>
          </p:txBody>
        </p:sp>
        <p:pic>
          <p:nvPicPr>
            <p:cNvPr id="34" name="Picture 33">
              <a:extLst>
                <a:ext uri="{FF2B5EF4-FFF2-40B4-BE49-F238E27FC236}">
                  <a16:creationId xmlns:a16="http://schemas.microsoft.com/office/drawing/2014/main" id="{1972EEAF-E870-1943-A731-38540A4E27CB}"/>
                </a:ext>
              </a:extLst>
            </p:cNvPr>
            <p:cNvPicPr>
              <a:picLocks noChangeAspect="1"/>
            </p:cNvPicPr>
            <p:nvPr/>
          </p:nvPicPr>
          <p:blipFill>
            <a:blip r:embed="rId9"/>
            <a:stretch>
              <a:fillRect/>
            </a:stretch>
          </p:blipFill>
          <p:spPr>
            <a:xfrm>
              <a:off x="3492739" y="17206479"/>
              <a:ext cx="2667000" cy="914400"/>
            </a:xfrm>
            <a:prstGeom prst="rect">
              <a:avLst/>
            </a:prstGeom>
          </p:spPr>
        </p:pic>
        <p:sp>
          <p:nvSpPr>
            <p:cNvPr id="74" name="TextBox 73">
              <a:extLst>
                <a:ext uri="{FF2B5EF4-FFF2-40B4-BE49-F238E27FC236}">
                  <a16:creationId xmlns:a16="http://schemas.microsoft.com/office/drawing/2014/main" id="{2FB62995-7EEB-7D43-B455-C9ABE560F1B7}"/>
                </a:ext>
              </a:extLst>
            </p:cNvPr>
            <p:cNvSpPr txBox="1"/>
            <p:nvPr/>
          </p:nvSpPr>
          <p:spPr>
            <a:xfrm>
              <a:off x="2476835" y="17415670"/>
              <a:ext cx="1110759" cy="430887"/>
            </a:xfrm>
            <a:prstGeom prst="rect">
              <a:avLst/>
            </a:prstGeom>
            <a:noFill/>
          </p:spPr>
          <p:txBody>
            <a:bodyPr wrap="squar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Solve:</a:t>
              </a:r>
            </a:p>
          </p:txBody>
        </p:sp>
        <p:sp>
          <p:nvSpPr>
            <p:cNvPr id="354" name="TextBox 353">
              <a:extLst>
                <a:ext uri="{FF2B5EF4-FFF2-40B4-BE49-F238E27FC236}">
                  <a16:creationId xmlns:a16="http://schemas.microsoft.com/office/drawing/2014/main" id="{8CFA3C97-BDF2-624D-AB66-AFC56F893BF2}"/>
                </a:ext>
              </a:extLst>
            </p:cNvPr>
            <p:cNvSpPr txBox="1"/>
            <p:nvPr/>
          </p:nvSpPr>
          <p:spPr>
            <a:xfrm>
              <a:off x="6463288" y="17420610"/>
              <a:ext cx="2156605"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for </a:t>
              </a:r>
              <a:r>
                <a:rPr lang="en-US" sz="2400" i="1" dirty="0">
                  <a:latin typeface="CMU Serif Roman" panose="02000603000000000000" pitchFamily="2" charset="0"/>
                  <a:ea typeface="CMU Serif Roman" panose="02000603000000000000" pitchFamily="2" charset="0"/>
                  <a:cs typeface="CMU Serif Roman" panose="02000603000000000000" pitchFamily="2" charset="0"/>
                </a:rPr>
                <a:t>p</a:t>
              </a:r>
              <a:r>
                <a:rPr lang="en-US" sz="2400" dirty="0">
                  <a:latin typeface="CMU Serif Roman" panose="02000603000000000000" pitchFamily="2" charset="0"/>
                  <a:ea typeface="CMU Serif Roman" panose="02000603000000000000" pitchFamily="2" charset="0"/>
                  <a:cs typeface="CMU Serif Roman" panose="02000603000000000000" pitchFamily="2" charset="0"/>
                </a:rPr>
                <a:t> given </a:t>
              </a:r>
              <a:r>
                <a:rPr lang="en-US" sz="2400" i="1" dirty="0">
                  <a:latin typeface="CMU Serif Roman" panose="02000603000000000000" pitchFamily="2" charset="0"/>
                  <a:ea typeface="CMU Serif Roman" panose="02000603000000000000" pitchFamily="2" charset="0"/>
                  <a:cs typeface="CMU Serif Roman" panose="02000603000000000000" pitchFamily="2" charset="0"/>
                </a:rPr>
                <a:t>f</a:t>
              </a:r>
              <a:r>
                <a:rPr lang="en-US" sz="2400" dirty="0">
                  <a:latin typeface="CMU Serif Roman" panose="02000603000000000000" pitchFamily="2" charset="0"/>
                  <a:ea typeface="CMU Serif Roman" panose="02000603000000000000" pitchFamily="2" charset="0"/>
                  <a:cs typeface="CMU Serif Roman" panose="02000603000000000000" pitchFamily="2" charset="0"/>
                </a:rPr>
                <a:t>,</a:t>
              </a:r>
            </a:p>
          </p:txBody>
        </p:sp>
        <p:pic>
          <p:nvPicPr>
            <p:cNvPr id="355" name="Picture 354">
              <a:extLst>
                <a:ext uri="{FF2B5EF4-FFF2-40B4-BE49-F238E27FC236}">
                  <a16:creationId xmlns:a16="http://schemas.microsoft.com/office/drawing/2014/main" id="{8A51084C-052F-1649-B04A-A73BC4F6CE92}"/>
                </a:ext>
              </a:extLst>
            </p:cNvPr>
            <p:cNvPicPr>
              <a:picLocks noChangeAspect="1"/>
            </p:cNvPicPr>
            <p:nvPr/>
          </p:nvPicPr>
          <p:blipFill>
            <a:blip r:embed="rId10"/>
            <a:stretch>
              <a:fillRect/>
            </a:stretch>
          </p:blipFill>
          <p:spPr>
            <a:xfrm>
              <a:off x="697482" y="18390331"/>
              <a:ext cx="6413500" cy="228600"/>
            </a:xfrm>
            <a:prstGeom prst="rect">
              <a:avLst/>
            </a:prstGeom>
          </p:spPr>
        </p:pic>
        <p:sp>
          <p:nvSpPr>
            <p:cNvPr id="171" name="TextBox 170">
              <a:extLst>
                <a:ext uri="{FF2B5EF4-FFF2-40B4-BE49-F238E27FC236}">
                  <a16:creationId xmlns:a16="http://schemas.microsoft.com/office/drawing/2014/main" id="{2820E827-7641-0342-B2C4-6DE0C400EEDD}"/>
                </a:ext>
              </a:extLst>
            </p:cNvPr>
            <p:cNvSpPr txBox="1"/>
            <p:nvPr/>
          </p:nvSpPr>
          <p:spPr>
            <a:xfrm>
              <a:off x="521042" y="18927211"/>
              <a:ext cx="10793911" cy="769441"/>
            </a:xfrm>
            <a:prstGeom prst="rect">
              <a:avLst/>
            </a:prstGeom>
            <a:noFill/>
          </p:spPr>
          <p:txBody>
            <a:bodyPr wrap="squar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GEM3D uses </a:t>
              </a:r>
              <a:r>
                <a:rPr lang="en-US" sz="2200" i="1" dirty="0">
                  <a:latin typeface="CMU Serif Roman" panose="02000603000000000000" pitchFamily="2" charset="0"/>
                  <a:ea typeface="CMU Serif Roman" panose="02000603000000000000" pitchFamily="2" charset="0"/>
                  <a:cs typeface="CMU Serif Roman" panose="02000603000000000000" pitchFamily="2" charset="0"/>
                </a:rPr>
                <a:t>embedded boundary methods </a:t>
              </a:r>
              <a:r>
                <a:rPr lang="en-US" sz="2200" dirty="0">
                  <a:latin typeface="CMU Serif Roman" panose="02000603000000000000" pitchFamily="2" charset="0"/>
                  <a:ea typeface="CMU Serif Roman" panose="02000603000000000000" pitchFamily="2" charset="0"/>
                  <a:cs typeface="CMU Serif Roman" panose="02000603000000000000" pitchFamily="2" charset="0"/>
                </a:rPr>
                <a:t>for dealing with complex geometries, which allows us to focus on solving the Pressure Poisson equation on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rectangular domains</a:t>
              </a:r>
              <a:r>
                <a:rPr lang="en-US" sz="2200" dirty="0">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180" name="TextBox 179">
              <a:extLst>
                <a:ext uri="{FF2B5EF4-FFF2-40B4-BE49-F238E27FC236}">
                  <a16:creationId xmlns:a16="http://schemas.microsoft.com/office/drawing/2014/main" id="{446CBF66-C378-9645-B38B-FE3C8A176A16}"/>
                </a:ext>
              </a:extLst>
            </p:cNvPr>
            <p:cNvSpPr txBox="1"/>
            <p:nvPr/>
          </p:nvSpPr>
          <p:spPr>
            <a:xfrm>
              <a:off x="2160499" y="19914192"/>
              <a:ext cx="6783550" cy="430887"/>
            </a:xfrm>
            <a:prstGeom prst="rect">
              <a:avLst/>
            </a:prstGeom>
            <a:noFill/>
            <a:ln w="31750" cmpd="sng">
              <a:solidFill>
                <a:srgbClr val="00B050"/>
              </a:solidFill>
              <a:prstDash val="solid"/>
            </a:ln>
          </p:spPr>
          <p:txBody>
            <a:bodyPr wrap="square" rtlCol="0">
              <a:spAutoFit/>
            </a:bodyPr>
            <a:lstStyle/>
            <a:p>
              <a:pPr algn="ctr"/>
              <a:r>
                <a:rPr lang="en-US" sz="2200" dirty="0">
                  <a:latin typeface="CMU Serif Roman" panose="02000603000000000000" pitchFamily="2" charset="0"/>
                  <a:ea typeface="CMU Serif Roman" panose="02000603000000000000" pitchFamily="2" charset="0"/>
                  <a:cs typeface="CMU Serif Roman" panose="02000603000000000000" pitchFamily="2" charset="0"/>
                </a:rPr>
                <a:t>Focus of this poster is on 2D rectangular domains</a:t>
              </a:r>
            </a:p>
          </p:txBody>
        </p:sp>
        <p:pic>
          <p:nvPicPr>
            <p:cNvPr id="188" name="Picture 187">
              <a:extLst>
                <a:ext uri="{FF2B5EF4-FFF2-40B4-BE49-F238E27FC236}">
                  <a16:creationId xmlns:a16="http://schemas.microsoft.com/office/drawing/2014/main" id="{E7718C32-ACCD-EE4F-913B-D0E373E69B7A}"/>
                </a:ext>
              </a:extLst>
            </p:cNvPr>
            <p:cNvPicPr>
              <a:picLocks noChangeAspect="1"/>
            </p:cNvPicPr>
            <p:nvPr/>
          </p:nvPicPr>
          <p:blipFill>
            <a:blip r:embed="rId11"/>
            <a:stretch>
              <a:fillRect/>
            </a:stretch>
          </p:blipFill>
          <p:spPr>
            <a:xfrm>
              <a:off x="942789" y="20824484"/>
              <a:ext cx="4177280" cy="3499150"/>
            </a:xfrm>
            <a:prstGeom prst="rect">
              <a:avLst/>
            </a:prstGeom>
          </p:spPr>
        </p:pic>
        <p:pic>
          <p:nvPicPr>
            <p:cNvPr id="192" name="Picture 191">
              <a:extLst>
                <a:ext uri="{FF2B5EF4-FFF2-40B4-BE49-F238E27FC236}">
                  <a16:creationId xmlns:a16="http://schemas.microsoft.com/office/drawing/2014/main" id="{742983C5-5823-F342-A522-45F9AA2982A0}"/>
                </a:ext>
              </a:extLst>
            </p:cNvPr>
            <p:cNvPicPr>
              <a:picLocks noChangeAspect="1"/>
            </p:cNvPicPr>
            <p:nvPr/>
          </p:nvPicPr>
          <p:blipFill>
            <a:blip r:embed="rId12"/>
            <a:stretch>
              <a:fillRect/>
            </a:stretch>
          </p:blipFill>
          <p:spPr>
            <a:xfrm>
              <a:off x="6420317" y="20781312"/>
              <a:ext cx="4119300" cy="3534742"/>
            </a:xfrm>
            <a:prstGeom prst="rect">
              <a:avLst/>
            </a:prstGeom>
          </p:spPr>
        </p:pic>
        <p:pic>
          <p:nvPicPr>
            <p:cNvPr id="356" name="Picture 355">
              <a:extLst>
                <a:ext uri="{FF2B5EF4-FFF2-40B4-BE49-F238E27FC236}">
                  <a16:creationId xmlns:a16="http://schemas.microsoft.com/office/drawing/2014/main" id="{6E1A9ABD-BC89-C746-AF7B-0C0CBF5F38AA}"/>
                </a:ext>
              </a:extLst>
            </p:cNvPr>
            <p:cNvPicPr>
              <a:picLocks noChangeAspect="1"/>
            </p:cNvPicPr>
            <p:nvPr/>
          </p:nvPicPr>
          <p:blipFill>
            <a:blip r:embed="rId13"/>
            <a:stretch>
              <a:fillRect/>
            </a:stretch>
          </p:blipFill>
          <p:spPr>
            <a:xfrm>
              <a:off x="2473038" y="20609862"/>
              <a:ext cx="952500" cy="190500"/>
            </a:xfrm>
            <a:prstGeom prst="rect">
              <a:avLst/>
            </a:prstGeom>
          </p:spPr>
        </p:pic>
        <p:pic>
          <p:nvPicPr>
            <p:cNvPr id="197" name="Picture 196">
              <a:extLst>
                <a:ext uri="{FF2B5EF4-FFF2-40B4-BE49-F238E27FC236}">
                  <a16:creationId xmlns:a16="http://schemas.microsoft.com/office/drawing/2014/main" id="{ABC47B0F-88D7-D74A-9B57-1C492C7EB3D2}"/>
                </a:ext>
              </a:extLst>
            </p:cNvPr>
            <p:cNvPicPr>
              <a:picLocks noChangeAspect="1"/>
            </p:cNvPicPr>
            <p:nvPr/>
          </p:nvPicPr>
          <p:blipFill>
            <a:blip r:embed="rId14"/>
            <a:stretch>
              <a:fillRect/>
            </a:stretch>
          </p:blipFill>
          <p:spPr>
            <a:xfrm>
              <a:off x="8128095" y="20590812"/>
              <a:ext cx="889000" cy="190500"/>
            </a:xfrm>
            <a:prstGeom prst="rect">
              <a:avLst/>
            </a:prstGeom>
          </p:spPr>
        </p:pic>
      </p:grpSp>
      <p:grpSp>
        <p:nvGrpSpPr>
          <p:cNvPr id="209" name="Group 208">
            <a:extLst>
              <a:ext uri="{FF2B5EF4-FFF2-40B4-BE49-F238E27FC236}">
                <a16:creationId xmlns:a16="http://schemas.microsoft.com/office/drawing/2014/main" id="{CECF900B-00C8-1448-82A2-5C33A660D314}"/>
              </a:ext>
            </a:extLst>
          </p:cNvPr>
          <p:cNvGrpSpPr/>
          <p:nvPr/>
        </p:nvGrpSpPr>
        <p:grpSpPr>
          <a:xfrm>
            <a:off x="352769" y="24329265"/>
            <a:ext cx="11350754" cy="8346764"/>
            <a:chOff x="352769" y="25254001"/>
            <a:chExt cx="11350754" cy="8346764"/>
          </a:xfrm>
        </p:grpSpPr>
        <p:grpSp>
          <p:nvGrpSpPr>
            <p:cNvPr id="55" name="Group 54"/>
            <p:cNvGrpSpPr/>
            <p:nvPr/>
          </p:nvGrpSpPr>
          <p:grpSpPr>
            <a:xfrm>
              <a:off x="352769" y="25254001"/>
              <a:ext cx="11350754" cy="8346764"/>
              <a:chOff x="411544" y="5061209"/>
              <a:chExt cx="11350753" cy="8346763"/>
            </a:xfrm>
          </p:grpSpPr>
          <p:sp>
            <p:nvSpPr>
              <p:cNvPr id="56" name="Rounded Rectangle 55"/>
              <p:cNvSpPr/>
              <p:nvPr/>
            </p:nvSpPr>
            <p:spPr>
              <a:xfrm>
                <a:off x="411544" y="5421995"/>
                <a:ext cx="11350753" cy="7985977"/>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1795970" y="5061209"/>
                <a:ext cx="8402378"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Block Structured Cartesian AMR</a:t>
                </a:r>
              </a:p>
            </p:txBody>
          </p:sp>
        </p:grpSp>
        <p:pic>
          <p:nvPicPr>
            <p:cNvPr id="136" name="Picture 135">
              <a:extLst>
                <a:ext uri="{FF2B5EF4-FFF2-40B4-BE49-F238E27FC236}">
                  <a16:creationId xmlns:a16="http://schemas.microsoft.com/office/drawing/2014/main" id="{A101E40A-7EF1-2E44-BFCF-8F00216653ED}"/>
                </a:ext>
              </a:extLst>
            </p:cNvPr>
            <p:cNvPicPr>
              <a:picLocks noChangeAspect="1"/>
            </p:cNvPicPr>
            <p:nvPr/>
          </p:nvPicPr>
          <p:blipFill rotWithShape="1">
            <a:blip r:embed="rId15"/>
            <a:srcRect l="25313" t="10845" r="24742" b="13380"/>
            <a:stretch/>
          </p:blipFill>
          <p:spPr>
            <a:xfrm>
              <a:off x="4629761" y="29326079"/>
              <a:ext cx="4727068" cy="4203946"/>
            </a:xfrm>
            <a:prstGeom prst="rect">
              <a:avLst/>
            </a:prstGeom>
          </p:spPr>
        </p:pic>
        <p:pic>
          <p:nvPicPr>
            <p:cNvPr id="203" name="Picture 202">
              <a:extLst>
                <a:ext uri="{FF2B5EF4-FFF2-40B4-BE49-F238E27FC236}">
                  <a16:creationId xmlns:a16="http://schemas.microsoft.com/office/drawing/2014/main" id="{532FF2E2-00A8-4D4E-97AE-CB0BE11C91CE}"/>
                </a:ext>
              </a:extLst>
            </p:cNvPr>
            <p:cNvPicPr>
              <a:picLocks noChangeAspect="1"/>
            </p:cNvPicPr>
            <p:nvPr/>
          </p:nvPicPr>
          <p:blipFill rotWithShape="1">
            <a:blip r:embed="rId16"/>
            <a:srcRect l="28141" t="13402" r="28042" b="14242"/>
            <a:stretch/>
          </p:blipFill>
          <p:spPr>
            <a:xfrm>
              <a:off x="675100" y="29479896"/>
              <a:ext cx="4114910" cy="3983121"/>
            </a:xfrm>
            <a:prstGeom prst="rect">
              <a:avLst/>
            </a:prstGeom>
          </p:spPr>
        </p:pic>
        <p:sp>
          <p:nvSpPr>
            <p:cNvPr id="357" name="TextBox 356">
              <a:extLst>
                <a:ext uri="{FF2B5EF4-FFF2-40B4-BE49-F238E27FC236}">
                  <a16:creationId xmlns:a16="http://schemas.microsoft.com/office/drawing/2014/main" id="{CF0C5E46-05CE-4F4B-AEF3-5500FCB72B3A}"/>
                </a:ext>
              </a:extLst>
            </p:cNvPr>
            <p:cNvSpPr txBox="1"/>
            <p:nvPr/>
          </p:nvSpPr>
          <p:spPr>
            <a:xfrm>
              <a:off x="485185" y="26048696"/>
              <a:ext cx="10793911" cy="2585323"/>
            </a:xfrm>
            <a:prstGeom prst="rect">
              <a:avLst/>
            </a:prstGeom>
            <a:noFill/>
          </p:spPr>
          <p:txBody>
            <a:bodyPr wrap="squar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We use a nested hierarchy of fixed size, non-overlapping, Cartesian grids to discretize the rectangular domains.</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2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Benefits</a:t>
              </a:r>
              <a:r>
                <a:rPr lang="en-US" sz="2200"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a:t>
              </a:r>
            </a:p>
            <a:p>
              <a:pPr marL="342900" indent="-342900" defTabSz="457200">
                <a:spcBef>
                  <a:spcPts val="1200"/>
                </a:spcBef>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Use fine grids to capture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localized, small-scale features</a:t>
              </a:r>
              <a:r>
                <a:rPr lang="en-US" sz="2200" dirty="0">
                  <a:solidFill>
                    <a:srgbClr val="FF000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200" dirty="0">
                  <a:latin typeface="CMU Serif Roman" panose="02000603000000000000" pitchFamily="2" charset="0"/>
                  <a:ea typeface="CMU Serif Roman" panose="02000603000000000000" pitchFamily="2" charset="0"/>
                  <a:cs typeface="CMU Serif Roman" panose="02000603000000000000" pitchFamily="2" charset="0"/>
                </a:rPr>
                <a:t>of the problems and coarse grids in regions with large-scale features.</a:t>
              </a:r>
            </a:p>
            <a:p>
              <a:pPr marL="342900" indent="-342900" defTabSz="457200">
                <a:spcBef>
                  <a:spcPts val="1200"/>
                </a:spcBef>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Use standard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finite difference/volume</a:t>
              </a:r>
              <a:r>
                <a:rPr lang="en-US" sz="2200" dirty="0">
                  <a:solidFill>
                    <a:srgbClr val="FF000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200" dirty="0">
                  <a:latin typeface="CMU Serif Roman" panose="02000603000000000000" pitchFamily="2" charset="0"/>
                  <a:ea typeface="CMU Serif Roman" panose="02000603000000000000" pitchFamily="2" charset="0"/>
                  <a:cs typeface="CMU Serif Roman" panose="02000603000000000000" pitchFamily="2" charset="0"/>
                </a:rPr>
                <a:t>schemes to discretize the equations.</a:t>
              </a:r>
            </a:p>
          </p:txBody>
        </p:sp>
        <p:sp>
          <p:nvSpPr>
            <p:cNvPr id="358" name="TextBox 357">
              <a:extLst>
                <a:ext uri="{FF2B5EF4-FFF2-40B4-BE49-F238E27FC236}">
                  <a16:creationId xmlns:a16="http://schemas.microsoft.com/office/drawing/2014/main" id="{CB0B4208-EBDB-2644-9161-FB362C325DEE}"/>
                </a:ext>
              </a:extLst>
            </p:cNvPr>
            <p:cNvSpPr txBox="1"/>
            <p:nvPr/>
          </p:nvSpPr>
          <p:spPr>
            <a:xfrm>
              <a:off x="917424" y="29232619"/>
              <a:ext cx="3854278" cy="369332"/>
            </a:xfrm>
            <a:prstGeom prst="rect">
              <a:avLst/>
            </a:prstGeom>
            <a:noFill/>
          </p:spPr>
          <p:txBody>
            <a:bodyPr wrap="square" rtlCol="0">
              <a:spAutoFit/>
            </a:bodyPr>
            <a:lstStyle/>
            <a:p>
              <a:r>
                <a:rPr lang="en-US" sz="1800" dirty="0">
                  <a:latin typeface="CMU Serif Roman" panose="02000603000000000000" pitchFamily="2" charset="0"/>
                  <a:ea typeface="CMU Serif Roman" panose="02000603000000000000" pitchFamily="2" charset="0"/>
                  <a:cs typeface="CMU Serif Roman" panose="02000603000000000000" pitchFamily="2" charset="0"/>
                </a:rPr>
                <a:t>Example of Block Structured AMR</a:t>
              </a:r>
            </a:p>
          </p:txBody>
        </p:sp>
        <p:sp>
          <p:nvSpPr>
            <p:cNvPr id="359" name="TextBox 358">
              <a:extLst>
                <a:ext uri="{FF2B5EF4-FFF2-40B4-BE49-F238E27FC236}">
                  <a16:creationId xmlns:a16="http://schemas.microsoft.com/office/drawing/2014/main" id="{324AF700-8293-B244-86C1-930B0574F5BF}"/>
                </a:ext>
              </a:extLst>
            </p:cNvPr>
            <p:cNvSpPr txBox="1"/>
            <p:nvPr/>
          </p:nvSpPr>
          <p:spPr>
            <a:xfrm>
              <a:off x="5325693" y="29232619"/>
              <a:ext cx="3294699" cy="369332"/>
            </a:xfrm>
            <a:prstGeom prst="rect">
              <a:avLst/>
            </a:prstGeom>
            <a:noFill/>
          </p:spPr>
          <p:txBody>
            <a:bodyPr wrap="square" rtlCol="0">
              <a:spAutoFit/>
            </a:bodyPr>
            <a:lstStyle/>
            <a:p>
              <a:r>
                <a:rPr lang="en-US" sz="1800" dirty="0">
                  <a:latin typeface="CMU Serif Roman" panose="02000603000000000000" pitchFamily="2" charset="0"/>
                  <a:ea typeface="CMU Serif Roman" panose="02000603000000000000" pitchFamily="2" charset="0"/>
                  <a:cs typeface="CMU Serif Roman" panose="02000603000000000000" pitchFamily="2" charset="0"/>
                </a:rPr>
                <a:t>Block AMR with 8-by-8 grids </a:t>
              </a:r>
            </a:p>
          </p:txBody>
        </p:sp>
        <p:sp>
          <p:nvSpPr>
            <p:cNvPr id="360" name="TextBox 359">
              <a:extLst>
                <a:ext uri="{FF2B5EF4-FFF2-40B4-BE49-F238E27FC236}">
                  <a16:creationId xmlns:a16="http://schemas.microsoft.com/office/drawing/2014/main" id="{39733120-3876-A74C-B06F-D3B7F1BD223B}"/>
                </a:ext>
              </a:extLst>
            </p:cNvPr>
            <p:cNvSpPr txBox="1"/>
            <p:nvPr/>
          </p:nvSpPr>
          <p:spPr>
            <a:xfrm>
              <a:off x="9003902" y="30966387"/>
              <a:ext cx="2606244" cy="923330"/>
            </a:xfrm>
            <a:prstGeom prst="rect">
              <a:avLst/>
            </a:prstGeom>
            <a:noFill/>
          </p:spPr>
          <p:txBody>
            <a:bodyPr wrap="square" rtlCol="0">
              <a:spAutoFit/>
            </a:bodyPr>
            <a:lstStyle/>
            <a:p>
              <a:r>
                <a:rPr lang="en-US" sz="1800" dirty="0">
                  <a:latin typeface="CMU Serif Roman" panose="02000603000000000000" pitchFamily="2" charset="0"/>
                  <a:ea typeface="CMU Serif Roman" panose="02000603000000000000" pitchFamily="2" charset="0"/>
                  <a:cs typeface="CMU Serif Roman" panose="02000603000000000000" pitchFamily="2" charset="0"/>
                </a:rPr>
                <a:t>130 blocks</a:t>
              </a:r>
            </a:p>
            <a:p>
              <a:r>
                <a:rPr lang="en-US" sz="1800" dirty="0">
                  <a:latin typeface="CMU Serif Roman" panose="02000603000000000000" pitchFamily="2" charset="0"/>
                  <a:ea typeface="CMU Serif Roman" panose="02000603000000000000" pitchFamily="2" charset="0"/>
                  <a:cs typeface="CMU Serif Roman" panose="02000603000000000000" pitchFamily="2" charset="0"/>
                </a:rPr>
                <a:t>8320 grid points</a:t>
              </a:r>
            </a:p>
            <a:p>
              <a:r>
                <a:rPr lang="en-US" sz="1800" dirty="0">
                  <a:latin typeface="CMU Serif Roman" panose="02000603000000000000" pitchFamily="2" charset="0"/>
                  <a:ea typeface="CMU Serif Roman" panose="02000603000000000000" pitchFamily="2" charset="0"/>
                  <a:cs typeface="CMU Serif Roman" panose="02000603000000000000" pitchFamily="2" charset="0"/>
                </a:rPr>
                <a:t>Finest resolution 1/512</a:t>
              </a:r>
            </a:p>
          </p:txBody>
        </p:sp>
      </p:grpSp>
      <p:sp>
        <p:nvSpPr>
          <p:cNvPr id="211" name="TextBox 210">
            <a:extLst>
              <a:ext uri="{FF2B5EF4-FFF2-40B4-BE49-F238E27FC236}">
                <a16:creationId xmlns:a16="http://schemas.microsoft.com/office/drawing/2014/main" id="{5101F6B6-E6D0-2944-9EAA-B855150EC255}"/>
              </a:ext>
            </a:extLst>
          </p:cNvPr>
          <p:cNvSpPr txBox="1"/>
          <p:nvPr/>
        </p:nvSpPr>
        <p:spPr>
          <a:xfrm>
            <a:off x="494026" y="27776836"/>
            <a:ext cx="9639759" cy="430887"/>
          </a:xfrm>
          <a:prstGeom prst="rect">
            <a:avLst/>
          </a:prstGeom>
          <a:noFill/>
        </p:spPr>
        <p:txBody>
          <a:bodyPr wrap="squar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We enforce a constant 2:1 refinement ratio between grid levels.</a:t>
            </a:r>
          </a:p>
        </p:txBody>
      </p:sp>
      <p:grpSp>
        <p:nvGrpSpPr>
          <p:cNvPr id="369" name="Group 368">
            <a:extLst>
              <a:ext uri="{FF2B5EF4-FFF2-40B4-BE49-F238E27FC236}">
                <a16:creationId xmlns:a16="http://schemas.microsoft.com/office/drawing/2014/main" id="{7769BEB7-57D7-FF49-B9F3-DEE53FAEBA58}"/>
              </a:ext>
            </a:extLst>
          </p:cNvPr>
          <p:cNvGrpSpPr/>
          <p:nvPr/>
        </p:nvGrpSpPr>
        <p:grpSpPr>
          <a:xfrm>
            <a:off x="13268923" y="6926915"/>
            <a:ext cx="4502262" cy="4516465"/>
            <a:chOff x="13167818" y="6044354"/>
            <a:chExt cx="4502262" cy="4516465"/>
          </a:xfrm>
        </p:grpSpPr>
        <p:pic>
          <p:nvPicPr>
            <p:cNvPr id="257" name="Picture 256">
              <a:extLst>
                <a:ext uri="{FF2B5EF4-FFF2-40B4-BE49-F238E27FC236}">
                  <a16:creationId xmlns:a16="http://schemas.microsoft.com/office/drawing/2014/main" id="{A641FD4D-225C-D745-8FE4-CDB8D42122CE}"/>
                </a:ext>
              </a:extLst>
            </p:cNvPr>
            <p:cNvPicPr>
              <a:picLocks noChangeAspect="1"/>
            </p:cNvPicPr>
            <p:nvPr/>
          </p:nvPicPr>
          <p:blipFill>
            <a:blip r:embed="rId17"/>
            <a:stretch>
              <a:fillRect/>
            </a:stretch>
          </p:blipFill>
          <p:spPr>
            <a:xfrm>
              <a:off x="13167818" y="6044354"/>
              <a:ext cx="4502262" cy="4516465"/>
            </a:xfrm>
            <a:prstGeom prst="rect">
              <a:avLst/>
            </a:prstGeom>
          </p:spPr>
        </p:pic>
        <p:pic>
          <p:nvPicPr>
            <p:cNvPr id="258" name="Picture 257">
              <a:extLst>
                <a:ext uri="{FF2B5EF4-FFF2-40B4-BE49-F238E27FC236}">
                  <a16:creationId xmlns:a16="http://schemas.microsoft.com/office/drawing/2014/main" id="{F95CE0CA-0E11-7549-924D-0AB930A8BE78}"/>
                </a:ext>
              </a:extLst>
            </p:cNvPr>
            <p:cNvPicPr>
              <a:picLocks noChangeAspect="1"/>
            </p:cNvPicPr>
            <p:nvPr/>
          </p:nvPicPr>
          <p:blipFill>
            <a:blip r:embed="rId18"/>
            <a:stretch>
              <a:fillRect/>
            </a:stretch>
          </p:blipFill>
          <p:spPr>
            <a:xfrm>
              <a:off x="13808991" y="9722738"/>
              <a:ext cx="291489" cy="247324"/>
            </a:xfrm>
            <a:prstGeom prst="rect">
              <a:avLst/>
            </a:prstGeom>
          </p:spPr>
        </p:pic>
        <p:pic>
          <p:nvPicPr>
            <p:cNvPr id="259" name="Picture 258">
              <a:extLst>
                <a:ext uri="{FF2B5EF4-FFF2-40B4-BE49-F238E27FC236}">
                  <a16:creationId xmlns:a16="http://schemas.microsoft.com/office/drawing/2014/main" id="{C0852EA1-4EDB-8543-84F0-363EF8AF68F5}"/>
                </a:ext>
              </a:extLst>
            </p:cNvPr>
            <p:cNvPicPr>
              <a:picLocks noChangeAspect="1"/>
            </p:cNvPicPr>
            <p:nvPr/>
          </p:nvPicPr>
          <p:blipFill>
            <a:blip r:embed="rId19"/>
            <a:stretch>
              <a:fillRect/>
            </a:stretch>
          </p:blipFill>
          <p:spPr>
            <a:xfrm>
              <a:off x="13780202" y="8241864"/>
              <a:ext cx="300322" cy="247324"/>
            </a:xfrm>
            <a:prstGeom prst="rect">
              <a:avLst/>
            </a:prstGeom>
          </p:spPr>
        </p:pic>
        <p:pic>
          <p:nvPicPr>
            <p:cNvPr id="262" name="Picture 261">
              <a:extLst>
                <a:ext uri="{FF2B5EF4-FFF2-40B4-BE49-F238E27FC236}">
                  <a16:creationId xmlns:a16="http://schemas.microsoft.com/office/drawing/2014/main" id="{18C53F85-C2FB-3B41-9A7E-56FE0FFC9A8F}"/>
                </a:ext>
              </a:extLst>
            </p:cNvPr>
            <p:cNvPicPr>
              <a:picLocks noChangeAspect="1"/>
            </p:cNvPicPr>
            <p:nvPr/>
          </p:nvPicPr>
          <p:blipFill>
            <a:blip r:embed="rId20"/>
            <a:stretch>
              <a:fillRect/>
            </a:stretch>
          </p:blipFill>
          <p:spPr>
            <a:xfrm>
              <a:off x="15292890" y="9721565"/>
              <a:ext cx="300322" cy="247324"/>
            </a:xfrm>
            <a:prstGeom prst="rect">
              <a:avLst/>
            </a:prstGeom>
          </p:spPr>
        </p:pic>
        <p:pic>
          <p:nvPicPr>
            <p:cNvPr id="275" name="Picture 274">
              <a:extLst>
                <a:ext uri="{FF2B5EF4-FFF2-40B4-BE49-F238E27FC236}">
                  <a16:creationId xmlns:a16="http://schemas.microsoft.com/office/drawing/2014/main" id="{D8F3506A-47D5-3C42-B0F1-CA7DC4831B42}"/>
                </a:ext>
              </a:extLst>
            </p:cNvPr>
            <p:cNvPicPr>
              <a:picLocks noChangeAspect="1"/>
            </p:cNvPicPr>
            <p:nvPr/>
          </p:nvPicPr>
          <p:blipFill>
            <a:blip r:embed="rId21"/>
            <a:stretch>
              <a:fillRect/>
            </a:stretch>
          </p:blipFill>
          <p:spPr>
            <a:xfrm>
              <a:off x="13806509" y="6714496"/>
              <a:ext cx="300322" cy="247324"/>
            </a:xfrm>
            <a:prstGeom prst="rect">
              <a:avLst/>
            </a:prstGeom>
          </p:spPr>
        </p:pic>
        <p:pic>
          <p:nvPicPr>
            <p:cNvPr id="362" name="Picture 361">
              <a:extLst>
                <a:ext uri="{FF2B5EF4-FFF2-40B4-BE49-F238E27FC236}">
                  <a16:creationId xmlns:a16="http://schemas.microsoft.com/office/drawing/2014/main" id="{6F34761C-7A62-554A-BAA5-E9E7DE3D6D5B}"/>
                </a:ext>
              </a:extLst>
            </p:cNvPr>
            <p:cNvPicPr>
              <a:picLocks noChangeAspect="1"/>
            </p:cNvPicPr>
            <p:nvPr/>
          </p:nvPicPr>
          <p:blipFill>
            <a:blip r:embed="rId22"/>
            <a:stretch>
              <a:fillRect/>
            </a:stretch>
          </p:blipFill>
          <p:spPr>
            <a:xfrm>
              <a:off x="15249357" y="8241864"/>
              <a:ext cx="300322" cy="247324"/>
            </a:xfrm>
            <a:prstGeom prst="rect">
              <a:avLst/>
            </a:prstGeom>
          </p:spPr>
        </p:pic>
        <p:pic>
          <p:nvPicPr>
            <p:cNvPr id="363" name="Picture 362">
              <a:extLst>
                <a:ext uri="{FF2B5EF4-FFF2-40B4-BE49-F238E27FC236}">
                  <a16:creationId xmlns:a16="http://schemas.microsoft.com/office/drawing/2014/main" id="{9980EE96-DE58-7A49-AE1D-F8C37ED2E429}"/>
                </a:ext>
              </a:extLst>
            </p:cNvPr>
            <p:cNvPicPr>
              <a:picLocks noChangeAspect="1"/>
            </p:cNvPicPr>
            <p:nvPr/>
          </p:nvPicPr>
          <p:blipFill>
            <a:blip r:embed="rId23"/>
            <a:stretch>
              <a:fillRect/>
            </a:stretch>
          </p:blipFill>
          <p:spPr>
            <a:xfrm>
              <a:off x="16795925" y="9737063"/>
              <a:ext cx="300322" cy="247324"/>
            </a:xfrm>
            <a:prstGeom prst="rect">
              <a:avLst/>
            </a:prstGeom>
          </p:spPr>
        </p:pic>
        <p:pic>
          <p:nvPicPr>
            <p:cNvPr id="364" name="Picture 363">
              <a:extLst>
                <a:ext uri="{FF2B5EF4-FFF2-40B4-BE49-F238E27FC236}">
                  <a16:creationId xmlns:a16="http://schemas.microsoft.com/office/drawing/2014/main" id="{AD297ABF-11D9-E846-A8D2-9585441BB209}"/>
                </a:ext>
              </a:extLst>
            </p:cNvPr>
            <p:cNvPicPr>
              <a:picLocks noChangeAspect="1"/>
            </p:cNvPicPr>
            <p:nvPr/>
          </p:nvPicPr>
          <p:blipFill>
            <a:blip r:embed="rId24"/>
            <a:stretch>
              <a:fillRect/>
            </a:stretch>
          </p:blipFill>
          <p:spPr>
            <a:xfrm>
              <a:off x="15249357" y="6726368"/>
              <a:ext cx="300322" cy="247324"/>
            </a:xfrm>
            <a:prstGeom prst="rect">
              <a:avLst/>
            </a:prstGeom>
          </p:spPr>
        </p:pic>
        <p:pic>
          <p:nvPicPr>
            <p:cNvPr id="365" name="Picture 364">
              <a:extLst>
                <a:ext uri="{FF2B5EF4-FFF2-40B4-BE49-F238E27FC236}">
                  <a16:creationId xmlns:a16="http://schemas.microsoft.com/office/drawing/2014/main" id="{B7669B59-7C97-EF45-9F48-B750DB6BC699}"/>
                </a:ext>
              </a:extLst>
            </p:cNvPr>
            <p:cNvPicPr>
              <a:picLocks noChangeAspect="1"/>
            </p:cNvPicPr>
            <p:nvPr/>
          </p:nvPicPr>
          <p:blipFill>
            <a:blip r:embed="rId25"/>
            <a:stretch>
              <a:fillRect/>
            </a:stretch>
          </p:blipFill>
          <p:spPr>
            <a:xfrm>
              <a:off x="16795925" y="8248770"/>
              <a:ext cx="300322" cy="247324"/>
            </a:xfrm>
            <a:prstGeom prst="rect">
              <a:avLst/>
            </a:prstGeom>
          </p:spPr>
        </p:pic>
        <p:pic>
          <p:nvPicPr>
            <p:cNvPr id="367" name="Picture 366">
              <a:extLst>
                <a:ext uri="{FF2B5EF4-FFF2-40B4-BE49-F238E27FC236}">
                  <a16:creationId xmlns:a16="http://schemas.microsoft.com/office/drawing/2014/main" id="{A29BF850-5003-1E45-93A7-DD907AABA8E3}"/>
                </a:ext>
              </a:extLst>
            </p:cNvPr>
            <p:cNvPicPr>
              <a:picLocks noChangeAspect="1"/>
            </p:cNvPicPr>
            <p:nvPr/>
          </p:nvPicPr>
          <p:blipFill>
            <a:blip r:embed="rId26"/>
            <a:stretch>
              <a:fillRect/>
            </a:stretch>
          </p:blipFill>
          <p:spPr>
            <a:xfrm>
              <a:off x="16780427" y="6707222"/>
              <a:ext cx="300322" cy="247324"/>
            </a:xfrm>
            <a:prstGeom prst="rect">
              <a:avLst/>
            </a:prstGeom>
          </p:spPr>
        </p:pic>
      </p:grpSp>
      <p:pic>
        <p:nvPicPr>
          <p:cNvPr id="373" name="Picture 372">
            <a:extLst>
              <a:ext uri="{FF2B5EF4-FFF2-40B4-BE49-F238E27FC236}">
                <a16:creationId xmlns:a16="http://schemas.microsoft.com/office/drawing/2014/main" id="{F987D3A8-7F91-DA41-9BF3-9EB467A878AD}"/>
              </a:ext>
            </a:extLst>
          </p:cNvPr>
          <p:cNvPicPr>
            <a:picLocks noChangeAspect="1"/>
          </p:cNvPicPr>
          <p:nvPr/>
        </p:nvPicPr>
        <p:blipFill>
          <a:blip r:embed="rId27"/>
          <a:stretch>
            <a:fillRect/>
          </a:stretch>
        </p:blipFill>
        <p:spPr>
          <a:xfrm>
            <a:off x="12953334" y="11614308"/>
            <a:ext cx="1618488" cy="1049021"/>
          </a:xfrm>
          <a:prstGeom prst="rect">
            <a:avLst/>
          </a:prstGeom>
        </p:spPr>
      </p:pic>
      <p:pic>
        <p:nvPicPr>
          <p:cNvPr id="376" name="Picture 375">
            <a:extLst>
              <a:ext uri="{FF2B5EF4-FFF2-40B4-BE49-F238E27FC236}">
                <a16:creationId xmlns:a16="http://schemas.microsoft.com/office/drawing/2014/main" id="{7A3468E6-22A0-1849-8382-E1C111BA5FA8}"/>
              </a:ext>
            </a:extLst>
          </p:cNvPr>
          <p:cNvPicPr>
            <a:picLocks noChangeAspect="1"/>
          </p:cNvPicPr>
          <p:nvPr/>
        </p:nvPicPr>
        <p:blipFill>
          <a:blip r:embed="rId28"/>
          <a:stretch>
            <a:fillRect/>
          </a:stretch>
        </p:blipFill>
        <p:spPr>
          <a:xfrm>
            <a:off x="20360391" y="7098957"/>
            <a:ext cx="4546600" cy="1701800"/>
          </a:xfrm>
          <a:prstGeom prst="rect">
            <a:avLst/>
          </a:prstGeom>
        </p:spPr>
      </p:pic>
      <p:sp>
        <p:nvSpPr>
          <p:cNvPr id="377" name="TextBox 376">
            <a:extLst>
              <a:ext uri="{FF2B5EF4-FFF2-40B4-BE49-F238E27FC236}">
                <a16:creationId xmlns:a16="http://schemas.microsoft.com/office/drawing/2014/main" id="{342F79D2-BD6B-174B-B60A-740CF6206955}"/>
              </a:ext>
            </a:extLst>
          </p:cNvPr>
          <p:cNvSpPr txBox="1"/>
          <p:nvPr/>
        </p:nvSpPr>
        <p:spPr>
          <a:xfrm>
            <a:off x="12837373" y="5343187"/>
            <a:ext cx="13985027" cy="830997"/>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Block structured Cartesian AMR is naturally set up for a </a:t>
            </a:r>
            <a:r>
              <a:rPr lang="en-US" sz="24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domain decomposition (DD)</a:t>
            </a:r>
            <a:r>
              <a:rPr lang="en-US" sz="2400" dirty="0">
                <a:solidFill>
                  <a:srgbClr val="FF000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latin typeface="CMU Serif Roman" panose="02000603000000000000" pitchFamily="2" charset="0"/>
                <a:ea typeface="CMU Serif Roman" panose="02000603000000000000" pitchFamily="2" charset="0"/>
                <a:cs typeface="CMU Serif Roman" panose="02000603000000000000" pitchFamily="2" charset="0"/>
              </a:rPr>
              <a:t>approach for solving the Pressure Poisson problem.</a:t>
            </a:r>
          </a:p>
        </p:txBody>
      </p:sp>
      <p:sp>
        <p:nvSpPr>
          <p:cNvPr id="378" name="TextBox 377">
            <a:extLst>
              <a:ext uri="{FF2B5EF4-FFF2-40B4-BE49-F238E27FC236}">
                <a16:creationId xmlns:a16="http://schemas.microsoft.com/office/drawing/2014/main" id="{26A90ADA-C165-B24B-BE33-5D5EA7744BD2}"/>
              </a:ext>
            </a:extLst>
          </p:cNvPr>
          <p:cNvSpPr txBox="1"/>
          <p:nvPr/>
        </p:nvSpPr>
        <p:spPr>
          <a:xfrm>
            <a:off x="9829894" y="17053720"/>
            <a:ext cx="804238" cy="523220"/>
          </a:xfrm>
          <a:prstGeom prst="rect">
            <a:avLst/>
          </a:prstGeom>
          <a:noFill/>
        </p:spPr>
        <p:txBody>
          <a:bodyPr wrap="square" rtlCol="0">
            <a:spAutoFit/>
          </a:bodyPr>
          <a:lstStyle/>
          <a:p>
            <a:r>
              <a:rPr lang="en-US" sz="2800" dirty="0">
                <a:latin typeface="CMU Serif Roman" panose="02000603000000000000" pitchFamily="2" charset="0"/>
                <a:ea typeface="CMU Serif Roman" panose="02000603000000000000" pitchFamily="2" charset="0"/>
                <a:cs typeface="CMU Serif Roman" panose="02000603000000000000" pitchFamily="2" charset="0"/>
              </a:rPr>
              <a:t>(1)</a:t>
            </a:r>
          </a:p>
        </p:txBody>
      </p:sp>
      <p:sp>
        <p:nvSpPr>
          <p:cNvPr id="379" name="TextBox 378">
            <a:extLst>
              <a:ext uri="{FF2B5EF4-FFF2-40B4-BE49-F238E27FC236}">
                <a16:creationId xmlns:a16="http://schemas.microsoft.com/office/drawing/2014/main" id="{3511EC0C-1C3A-244B-BFB9-458317968AAA}"/>
              </a:ext>
            </a:extLst>
          </p:cNvPr>
          <p:cNvSpPr txBox="1"/>
          <p:nvPr/>
        </p:nvSpPr>
        <p:spPr>
          <a:xfrm>
            <a:off x="13184258" y="6525714"/>
            <a:ext cx="4849744" cy="400110"/>
          </a:xfrm>
          <a:prstGeom prst="rect">
            <a:avLst/>
          </a:prstGeom>
          <a:noFill/>
        </p:spPr>
        <p:txBody>
          <a:bodyPr wrap="square" rtlCol="0">
            <a:spAutoFit/>
          </a:bodyPr>
          <a:lstStyle/>
          <a:p>
            <a:r>
              <a:rPr lang="en-US" sz="2000" dirty="0">
                <a:latin typeface="CMU Serif Roman" panose="02000603000000000000" pitchFamily="2" charset="0"/>
                <a:ea typeface="CMU Serif Roman" panose="02000603000000000000" pitchFamily="2" charset="0"/>
                <a:cs typeface="CMU Serif Roman" panose="02000603000000000000" pitchFamily="2" charset="0"/>
              </a:rPr>
              <a:t>Simple Block AMR For Explaining DD</a:t>
            </a:r>
          </a:p>
        </p:txBody>
      </p:sp>
      <p:sp>
        <p:nvSpPr>
          <p:cNvPr id="380" name="TextBox 379">
            <a:extLst>
              <a:ext uri="{FF2B5EF4-FFF2-40B4-BE49-F238E27FC236}">
                <a16:creationId xmlns:a16="http://schemas.microsoft.com/office/drawing/2014/main" id="{6343F9F2-496C-F140-8432-0E2FDE10EE14}"/>
              </a:ext>
            </a:extLst>
          </p:cNvPr>
          <p:cNvSpPr txBox="1"/>
          <p:nvPr/>
        </p:nvSpPr>
        <p:spPr>
          <a:xfrm>
            <a:off x="18798531" y="6490479"/>
            <a:ext cx="7752933"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Transform the Pressure Poisson problem (1) to solving </a:t>
            </a:r>
          </a:p>
        </p:txBody>
      </p:sp>
      <p:sp>
        <p:nvSpPr>
          <p:cNvPr id="381" name="TextBox 380">
            <a:extLst>
              <a:ext uri="{FF2B5EF4-FFF2-40B4-BE49-F238E27FC236}">
                <a16:creationId xmlns:a16="http://schemas.microsoft.com/office/drawing/2014/main" id="{BBBB4A7D-8FF0-3D4E-8C3D-010C9D8BA8D6}"/>
              </a:ext>
            </a:extLst>
          </p:cNvPr>
          <p:cNvSpPr txBox="1"/>
          <p:nvPr/>
        </p:nvSpPr>
        <p:spPr>
          <a:xfrm>
            <a:off x="18798531" y="9052454"/>
            <a:ext cx="9503455" cy="1354217"/>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Benefit</a:t>
            </a:r>
            <a:r>
              <a:rPr lang="en-US" sz="2400"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400" dirty="0">
                <a:latin typeface="CMU Serif Roman" panose="02000603000000000000" pitchFamily="2" charset="0"/>
                <a:ea typeface="CMU Serif Roman" panose="02000603000000000000" pitchFamily="2" charset="0"/>
                <a:cs typeface="CMU Serif Roman" panose="02000603000000000000" pitchFamily="2" charset="0"/>
              </a:rPr>
              <a:t>Highly efficient fast Fourier transform (FFT) based methods can be used to solve each subdomain problem in </a:t>
            </a:r>
          </a:p>
        </p:txBody>
      </p:sp>
      <p:sp>
        <p:nvSpPr>
          <p:cNvPr id="382" name="TextBox 381">
            <a:extLst>
              <a:ext uri="{FF2B5EF4-FFF2-40B4-BE49-F238E27FC236}">
                <a16:creationId xmlns:a16="http://schemas.microsoft.com/office/drawing/2014/main" id="{A31C4D2D-7DA1-D844-BA18-EFB5BE5F1E1D}"/>
              </a:ext>
            </a:extLst>
          </p:cNvPr>
          <p:cNvSpPr txBox="1"/>
          <p:nvPr/>
        </p:nvSpPr>
        <p:spPr>
          <a:xfrm>
            <a:off x="18798531" y="10535127"/>
            <a:ext cx="8260933" cy="830997"/>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Issue</a:t>
            </a:r>
            <a:r>
              <a:rPr lang="en-US" sz="2400"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a:t>
            </a:r>
          </a:p>
          <a:p>
            <a:endParaRPr lang="en-US" sz="2400"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384" name="Picture 383">
            <a:extLst>
              <a:ext uri="{FF2B5EF4-FFF2-40B4-BE49-F238E27FC236}">
                <a16:creationId xmlns:a16="http://schemas.microsoft.com/office/drawing/2014/main" id="{DC4AA1EB-EF06-4A48-A635-5495E23A10C7}"/>
              </a:ext>
            </a:extLst>
          </p:cNvPr>
          <p:cNvPicPr>
            <a:picLocks noChangeAspect="1"/>
          </p:cNvPicPr>
          <p:nvPr/>
        </p:nvPicPr>
        <p:blipFill>
          <a:blip r:embed="rId29"/>
          <a:stretch>
            <a:fillRect/>
          </a:stretch>
        </p:blipFill>
        <p:spPr>
          <a:xfrm>
            <a:off x="18928504" y="11125879"/>
            <a:ext cx="7670800" cy="317500"/>
          </a:xfrm>
          <a:prstGeom prst="rect">
            <a:avLst/>
          </a:prstGeom>
        </p:spPr>
      </p:pic>
      <p:grpSp>
        <p:nvGrpSpPr>
          <p:cNvPr id="419" name="Group 418">
            <a:extLst>
              <a:ext uri="{FF2B5EF4-FFF2-40B4-BE49-F238E27FC236}">
                <a16:creationId xmlns:a16="http://schemas.microsoft.com/office/drawing/2014/main" id="{361A177C-6F63-EF42-BA58-BD54AB78C664}"/>
              </a:ext>
            </a:extLst>
          </p:cNvPr>
          <p:cNvGrpSpPr/>
          <p:nvPr/>
        </p:nvGrpSpPr>
        <p:grpSpPr>
          <a:xfrm>
            <a:off x="19581230" y="11693822"/>
            <a:ext cx="5983356" cy="692603"/>
            <a:chOff x="19501716" y="11614308"/>
            <a:chExt cx="5983356" cy="692603"/>
          </a:xfrm>
        </p:grpSpPr>
        <p:pic>
          <p:nvPicPr>
            <p:cNvPr id="386" name="Picture 385">
              <a:extLst>
                <a:ext uri="{FF2B5EF4-FFF2-40B4-BE49-F238E27FC236}">
                  <a16:creationId xmlns:a16="http://schemas.microsoft.com/office/drawing/2014/main" id="{3D136027-664C-D14A-A88B-CA764E79D1A2}"/>
                </a:ext>
              </a:extLst>
            </p:cNvPr>
            <p:cNvPicPr>
              <a:picLocks noChangeAspect="1"/>
            </p:cNvPicPr>
            <p:nvPr/>
          </p:nvPicPr>
          <p:blipFill>
            <a:blip r:embed="rId30"/>
            <a:stretch>
              <a:fillRect/>
            </a:stretch>
          </p:blipFill>
          <p:spPr>
            <a:xfrm>
              <a:off x="19880069" y="11847171"/>
              <a:ext cx="5054600" cy="279400"/>
            </a:xfrm>
            <a:prstGeom prst="rect">
              <a:avLst/>
            </a:prstGeom>
          </p:spPr>
        </p:pic>
        <p:sp>
          <p:nvSpPr>
            <p:cNvPr id="387" name="Rectangle 386">
              <a:extLst>
                <a:ext uri="{FF2B5EF4-FFF2-40B4-BE49-F238E27FC236}">
                  <a16:creationId xmlns:a16="http://schemas.microsoft.com/office/drawing/2014/main" id="{263B8C78-229C-EA47-98F8-E4466FB5908F}"/>
                </a:ext>
              </a:extLst>
            </p:cNvPr>
            <p:cNvSpPr/>
            <p:nvPr/>
          </p:nvSpPr>
          <p:spPr>
            <a:xfrm>
              <a:off x="19501716" y="11614308"/>
              <a:ext cx="5983356" cy="692603"/>
            </a:xfrm>
            <a:prstGeom prst="rect">
              <a:avLst/>
            </a:prstGeom>
            <a:noFill/>
            <a:ln w="317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43" name="Group 442">
            <a:extLst>
              <a:ext uri="{FF2B5EF4-FFF2-40B4-BE49-F238E27FC236}">
                <a16:creationId xmlns:a16="http://schemas.microsoft.com/office/drawing/2014/main" id="{7DF81091-7ECD-854E-9CD7-74DF64B572A5}"/>
              </a:ext>
            </a:extLst>
          </p:cNvPr>
          <p:cNvGrpSpPr/>
          <p:nvPr/>
        </p:nvGrpSpPr>
        <p:grpSpPr>
          <a:xfrm>
            <a:off x="10454662" y="11955984"/>
            <a:ext cx="17847324" cy="12280283"/>
            <a:chOff x="10454662" y="11955984"/>
            <a:chExt cx="17847324" cy="12280283"/>
          </a:xfrm>
        </p:grpSpPr>
        <p:grpSp>
          <p:nvGrpSpPr>
            <p:cNvPr id="49" name="Group 48"/>
            <p:cNvGrpSpPr/>
            <p:nvPr/>
          </p:nvGrpSpPr>
          <p:grpSpPr>
            <a:xfrm>
              <a:off x="12524954" y="13420735"/>
              <a:ext cx="15777032" cy="10815532"/>
              <a:chOff x="608155" y="5061209"/>
              <a:chExt cx="15777031" cy="10815532"/>
            </a:xfrm>
          </p:grpSpPr>
          <p:sp>
            <p:nvSpPr>
              <p:cNvPr id="50" name="Rounded Rectangle 49"/>
              <p:cNvSpPr/>
              <p:nvPr/>
            </p:nvSpPr>
            <p:spPr>
              <a:xfrm>
                <a:off x="608155" y="5421997"/>
                <a:ext cx="15777031" cy="10454744"/>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51" name="Rounded Rectangle 50"/>
              <p:cNvSpPr/>
              <p:nvPr/>
            </p:nvSpPr>
            <p:spPr>
              <a:xfrm>
                <a:off x="4756958" y="5061209"/>
                <a:ext cx="7549532"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Finite-difference Discretization</a:t>
                </a:r>
              </a:p>
            </p:txBody>
          </p:sp>
        </p:grpSp>
        <p:pic>
          <p:nvPicPr>
            <p:cNvPr id="374" name="Picture 373">
              <a:extLst>
                <a:ext uri="{FF2B5EF4-FFF2-40B4-BE49-F238E27FC236}">
                  <a16:creationId xmlns:a16="http://schemas.microsoft.com/office/drawing/2014/main" id="{5E2E1AB7-5E34-AB48-8644-DE93478C34BB}"/>
                </a:ext>
              </a:extLst>
            </p:cNvPr>
            <p:cNvPicPr>
              <a:picLocks noChangeAspect="1"/>
            </p:cNvPicPr>
            <p:nvPr/>
          </p:nvPicPr>
          <p:blipFill>
            <a:blip r:embed="rId31"/>
            <a:stretch>
              <a:fillRect/>
            </a:stretch>
          </p:blipFill>
          <p:spPr>
            <a:xfrm>
              <a:off x="15035697" y="11955984"/>
              <a:ext cx="2977764" cy="320040"/>
            </a:xfrm>
            <a:prstGeom prst="rect">
              <a:avLst/>
            </a:prstGeom>
          </p:spPr>
        </p:pic>
        <p:pic>
          <p:nvPicPr>
            <p:cNvPr id="388" name="Picture 387">
              <a:extLst>
                <a:ext uri="{FF2B5EF4-FFF2-40B4-BE49-F238E27FC236}">
                  <a16:creationId xmlns:a16="http://schemas.microsoft.com/office/drawing/2014/main" id="{191C628F-26FB-2B4E-B6C6-60B4F8355BCD}"/>
                </a:ext>
              </a:extLst>
            </p:cNvPr>
            <p:cNvPicPr>
              <a:picLocks noChangeAspect="1"/>
            </p:cNvPicPr>
            <p:nvPr/>
          </p:nvPicPr>
          <p:blipFill>
            <a:blip r:embed="rId32"/>
            <a:stretch>
              <a:fillRect/>
            </a:stretch>
          </p:blipFill>
          <p:spPr>
            <a:xfrm>
              <a:off x="10454662" y="14469901"/>
              <a:ext cx="9575023" cy="6288920"/>
            </a:xfrm>
            <a:prstGeom prst="rect">
              <a:avLst/>
            </a:prstGeom>
          </p:spPr>
        </p:pic>
        <p:pic>
          <p:nvPicPr>
            <p:cNvPr id="391" name="Picture 390">
              <a:extLst>
                <a:ext uri="{FF2B5EF4-FFF2-40B4-BE49-F238E27FC236}">
                  <a16:creationId xmlns:a16="http://schemas.microsoft.com/office/drawing/2014/main" id="{66E9E93B-C8E2-5C4B-9C6A-A785AB3BC2AE}"/>
                </a:ext>
              </a:extLst>
            </p:cNvPr>
            <p:cNvPicPr>
              <a:picLocks noChangeAspect="1"/>
            </p:cNvPicPr>
            <p:nvPr/>
          </p:nvPicPr>
          <p:blipFill>
            <a:blip r:embed="rId33"/>
            <a:stretch>
              <a:fillRect/>
            </a:stretch>
          </p:blipFill>
          <p:spPr>
            <a:xfrm>
              <a:off x="13473702" y="14559143"/>
              <a:ext cx="3975100" cy="241300"/>
            </a:xfrm>
            <a:prstGeom prst="rect">
              <a:avLst/>
            </a:prstGeom>
          </p:spPr>
        </p:pic>
        <p:pic>
          <p:nvPicPr>
            <p:cNvPr id="395" name="Picture 394">
              <a:extLst>
                <a:ext uri="{FF2B5EF4-FFF2-40B4-BE49-F238E27FC236}">
                  <a16:creationId xmlns:a16="http://schemas.microsoft.com/office/drawing/2014/main" id="{AFC305E1-79D1-6242-9F4D-2EB6E8A2C122}"/>
                </a:ext>
              </a:extLst>
            </p:cNvPr>
            <p:cNvPicPr>
              <a:picLocks noChangeAspect="1"/>
            </p:cNvPicPr>
            <p:nvPr/>
          </p:nvPicPr>
          <p:blipFill>
            <a:blip r:embed="rId34"/>
            <a:stretch>
              <a:fillRect/>
            </a:stretch>
          </p:blipFill>
          <p:spPr>
            <a:xfrm>
              <a:off x="15493002" y="20298280"/>
              <a:ext cx="1955800" cy="292100"/>
            </a:xfrm>
            <a:prstGeom prst="rect">
              <a:avLst/>
            </a:prstGeom>
          </p:spPr>
        </p:pic>
        <p:pic>
          <p:nvPicPr>
            <p:cNvPr id="402" name="Picture 401">
              <a:extLst>
                <a:ext uri="{FF2B5EF4-FFF2-40B4-BE49-F238E27FC236}">
                  <a16:creationId xmlns:a16="http://schemas.microsoft.com/office/drawing/2014/main" id="{958933EF-B92C-C044-A804-4DB9546D560F}"/>
                </a:ext>
              </a:extLst>
            </p:cNvPr>
            <p:cNvPicPr>
              <a:picLocks noChangeAspect="1"/>
            </p:cNvPicPr>
            <p:nvPr/>
          </p:nvPicPr>
          <p:blipFill>
            <a:blip r:embed="rId35"/>
            <a:stretch>
              <a:fillRect/>
            </a:stretch>
          </p:blipFill>
          <p:spPr>
            <a:xfrm>
              <a:off x="13068901" y="20280567"/>
              <a:ext cx="2159000" cy="279400"/>
            </a:xfrm>
            <a:prstGeom prst="rect">
              <a:avLst/>
            </a:prstGeom>
          </p:spPr>
        </p:pic>
        <p:pic>
          <p:nvPicPr>
            <p:cNvPr id="405" name="Picture 404">
              <a:extLst>
                <a:ext uri="{FF2B5EF4-FFF2-40B4-BE49-F238E27FC236}">
                  <a16:creationId xmlns:a16="http://schemas.microsoft.com/office/drawing/2014/main" id="{52B49099-45D7-8F46-87ED-2AEE60D5015D}"/>
                </a:ext>
              </a:extLst>
            </p:cNvPr>
            <p:cNvPicPr>
              <a:picLocks noChangeAspect="1"/>
            </p:cNvPicPr>
            <p:nvPr/>
          </p:nvPicPr>
          <p:blipFill>
            <a:blip r:embed="rId36"/>
            <a:stretch>
              <a:fillRect/>
            </a:stretch>
          </p:blipFill>
          <p:spPr>
            <a:xfrm>
              <a:off x="19373175" y="15412167"/>
              <a:ext cx="6642100" cy="952500"/>
            </a:xfrm>
            <a:prstGeom prst="rect">
              <a:avLst/>
            </a:prstGeom>
          </p:spPr>
        </p:pic>
        <p:pic>
          <p:nvPicPr>
            <p:cNvPr id="406" name="Picture 405">
              <a:extLst>
                <a:ext uri="{FF2B5EF4-FFF2-40B4-BE49-F238E27FC236}">
                  <a16:creationId xmlns:a16="http://schemas.microsoft.com/office/drawing/2014/main" id="{295C7AFF-CA6A-AC45-8180-5520B33992E5}"/>
                </a:ext>
              </a:extLst>
            </p:cNvPr>
            <p:cNvPicPr>
              <a:picLocks noChangeAspect="1"/>
            </p:cNvPicPr>
            <p:nvPr/>
          </p:nvPicPr>
          <p:blipFill>
            <a:blip r:embed="rId37"/>
            <a:stretch>
              <a:fillRect/>
            </a:stretch>
          </p:blipFill>
          <p:spPr>
            <a:xfrm>
              <a:off x="18683394" y="14593201"/>
              <a:ext cx="7620000" cy="381000"/>
            </a:xfrm>
            <a:prstGeom prst="rect">
              <a:avLst/>
            </a:prstGeom>
          </p:spPr>
        </p:pic>
        <p:sp>
          <p:nvSpPr>
            <p:cNvPr id="410" name="Shape 150">
              <a:extLst>
                <a:ext uri="{FF2B5EF4-FFF2-40B4-BE49-F238E27FC236}">
                  <a16:creationId xmlns:a16="http://schemas.microsoft.com/office/drawing/2014/main" id="{161DBB04-0846-FF48-971A-6AE0AD7DDAE1}"/>
                </a:ext>
              </a:extLst>
            </p:cNvPr>
            <p:cNvSpPr/>
            <p:nvPr/>
          </p:nvSpPr>
          <p:spPr>
            <a:xfrm>
              <a:off x="16022146" y="17395102"/>
              <a:ext cx="3001724" cy="837771"/>
            </a:xfrm>
            <a:custGeom>
              <a:avLst/>
              <a:gdLst/>
              <a:ahLst/>
              <a:cxnLst>
                <a:cxn ang="0">
                  <a:pos x="wd2" y="hd2"/>
                </a:cxn>
                <a:cxn ang="5400000">
                  <a:pos x="wd2" y="hd2"/>
                </a:cxn>
                <a:cxn ang="10800000">
                  <a:pos x="wd2" y="hd2"/>
                </a:cxn>
                <a:cxn ang="16200000">
                  <a:pos x="wd2" y="hd2"/>
                </a:cxn>
              </a:cxnLst>
              <a:rect l="0" t="0" r="r" b="b"/>
              <a:pathLst>
                <a:path w="21600" h="18214" extrusionOk="0">
                  <a:moveTo>
                    <a:pt x="0" y="8550"/>
                  </a:moveTo>
                  <a:cubicBezTo>
                    <a:pt x="1922" y="14030"/>
                    <a:pt x="4474" y="16224"/>
                    <a:pt x="6897" y="14276"/>
                  </a:cubicBezTo>
                  <a:cubicBezTo>
                    <a:pt x="8341" y="13115"/>
                    <a:pt x="9650" y="10554"/>
                    <a:pt x="10752" y="7248"/>
                  </a:cubicBezTo>
                  <a:cubicBezTo>
                    <a:pt x="11879" y="3868"/>
                    <a:pt x="12970" y="-371"/>
                    <a:pt x="14469" y="26"/>
                  </a:cubicBezTo>
                  <a:cubicBezTo>
                    <a:pt x="15656" y="341"/>
                    <a:pt x="16556" y="3611"/>
                    <a:pt x="17094" y="7290"/>
                  </a:cubicBezTo>
                  <a:cubicBezTo>
                    <a:pt x="18221" y="14999"/>
                    <a:pt x="20202" y="21229"/>
                    <a:pt x="21600" y="16663"/>
                  </a:cubicBezTo>
                </a:path>
              </a:pathLst>
            </a:custGeom>
            <a:ln w="28575" cmpd="sng">
              <a:solidFill>
                <a:srgbClr val="008000"/>
              </a:solidFill>
              <a:miter lim="400000"/>
              <a:tailEnd type="triangle"/>
            </a:ln>
            <a:effectLst>
              <a:outerShdw blurRad="158480" dist="136431" dir="1219031" rotWithShape="0">
                <a:srgbClr val="000000">
                  <a:alpha val="50000"/>
                </a:srgbClr>
              </a:outerShdw>
            </a:effectLst>
          </p:spPr>
          <p:txBody>
            <a:bodyPr lIns="50800" tIns="50800" rIns="50800" bIns="50800" anchor="ctr"/>
            <a:lstStyle/>
            <a:p>
              <a:pPr>
                <a:defRPr sz="2400"/>
              </a:pPr>
              <a:endParaRPr/>
            </a:p>
          </p:txBody>
        </p:sp>
        <p:pic>
          <p:nvPicPr>
            <p:cNvPr id="411" name="Picture 410">
              <a:extLst>
                <a:ext uri="{FF2B5EF4-FFF2-40B4-BE49-F238E27FC236}">
                  <a16:creationId xmlns:a16="http://schemas.microsoft.com/office/drawing/2014/main" id="{25C31E44-E966-9D40-A761-CDDF86BA9438}"/>
                </a:ext>
              </a:extLst>
            </p:cNvPr>
            <p:cNvPicPr>
              <a:picLocks noChangeAspect="1"/>
            </p:cNvPicPr>
            <p:nvPr/>
          </p:nvPicPr>
          <p:blipFill>
            <a:blip r:embed="rId38"/>
            <a:stretch>
              <a:fillRect/>
            </a:stretch>
          </p:blipFill>
          <p:spPr>
            <a:xfrm>
              <a:off x="18683394" y="16797548"/>
              <a:ext cx="7772400" cy="381000"/>
            </a:xfrm>
            <a:prstGeom prst="rect">
              <a:avLst/>
            </a:prstGeom>
          </p:spPr>
        </p:pic>
        <p:pic>
          <p:nvPicPr>
            <p:cNvPr id="412" name="Picture 411">
              <a:extLst>
                <a:ext uri="{FF2B5EF4-FFF2-40B4-BE49-F238E27FC236}">
                  <a16:creationId xmlns:a16="http://schemas.microsoft.com/office/drawing/2014/main" id="{EB617E48-9071-1149-931C-DAF9D9C6CBBC}"/>
                </a:ext>
              </a:extLst>
            </p:cNvPr>
            <p:cNvPicPr>
              <a:picLocks noChangeAspect="1"/>
            </p:cNvPicPr>
            <p:nvPr/>
          </p:nvPicPr>
          <p:blipFill>
            <a:blip r:embed="rId39"/>
            <a:stretch>
              <a:fillRect/>
            </a:stretch>
          </p:blipFill>
          <p:spPr>
            <a:xfrm>
              <a:off x="19373175" y="17619061"/>
              <a:ext cx="6934200" cy="1028700"/>
            </a:xfrm>
            <a:prstGeom prst="rect">
              <a:avLst/>
            </a:prstGeom>
          </p:spPr>
        </p:pic>
        <p:sp>
          <p:nvSpPr>
            <p:cNvPr id="413" name="Shape 150">
              <a:extLst>
                <a:ext uri="{FF2B5EF4-FFF2-40B4-BE49-F238E27FC236}">
                  <a16:creationId xmlns:a16="http://schemas.microsoft.com/office/drawing/2014/main" id="{0BFCAB80-716D-4B48-B474-7FE2DFACCB36}"/>
                </a:ext>
              </a:extLst>
            </p:cNvPr>
            <p:cNvSpPr/>
            <p:nvPr/>
          </p:nvSpPr>
          <p:spPr>
            <a:xfrm rot="600000">
              <a:off x="16227881" y="19335718"/>
              <a:ext cx="3001724" cy="837771"/>
            </a:xfrm>
            <a:custGeom>
              <a:avLst/>
              <a:gdLst/>
              <a:ahLst/>
              <a:cxnLst>
                <a:cxn ang="0">
                  <a:pos x="wd2" y="hd2"/>
                </a:cxn>
                <a:cxn ang="5400000">
                  <a:pos x="wd2" y="hd2"/>
                </a:cxn>
                <a:cxn ang="10800000">
                  <a:pos x="wd2" y="hd2"/>
                </a:cxn>
                <a:cxn ang="16200000">
                  <a:pos x="wd2" y="hd2"/>
                </a:cxn>
              </a:cxnLst>
              <a:rect l="0" t="0" r="r" b="b"/>
              <a:pathLst>
                <a:path w="21600" h="18214" extrusionOk="0">
                  <a:moveTo>
                    <a:pt x="0" y="8550"/>
                  </a:moveTo>
                  <a:cubicBezTo>
                    <a:pt x="1922" y="14030"/>
                    <a:pt x="4474" y="16224"/>
                    <a:pt x="6897" y="14276"/>
                  </a:cubicBezTo>
                  <a:cubicBezTo>
                    <a:pt x="8341" y="13115"/>
                    <a:pt x="9650" y="10554"/>
                    <a:pt x="10752" y="7248"/>
                  </a:cubicBezTo>
                  <a:cubicBezTo>
                    <a:pt x="11879" y="3868"/>
                    <a:pt x="12970" y="-371"/>
                    <a:pt x="14469" y="26"/>
                  </a:cubicBezTo>
                  <a:cubicBezTo>
                    <a:pt x="15656" y="341"/>
                    <a:pt x="16556" y="3611"/>
                    <a:pt x="17094" y="7290"/>
                  </a:cubicBezTo>
                  <a:cubicBezTo>
                    <a:pt x="18221" y="14999"/>
                    <a:pt x="20202" y="21229"/>
                    <a:pt x="21600" y="16663"/>
                  </a:cubicBezTo>
                </a:path>
              </a:pathLst>
            </a:custGeom>
            <a:ln w="28575" cmpd="sng">
              <a:solidFill>
                <a:srgbClr val="008000"/>
              </a:solidFill>
              <a:miter lim="400000"/>
              <a:tailEnd type="triangle"/>
            </a:ln>
            <a:effectLst>
              <a:outerShdw blurRad="158480" dist="136431" dir="1219031" rotWithShape="0">
                <a:srgbClr val="000000">
                  <a:alpha val="50000"/>
                </a:srgbClr>
              </a:outerShdw>
            </a:effectLst>
          </p:spPr>
          <p:txBody>
            <a:bodyPr lIns="50800" tIns="50800" rIns="50800" bIns="50800" anchor="ctr"/>
            <a:lstStyle/>
            <a:p>
              <a:pPr>
                <a:defRPr sz="2400"/>
              </a:pPr>
              <a:endParaRPr/>
            </a:p>
          </p:txBody>
        </p:sp>
        <p:pic>
          <p:nvPicPr>
            <p:cNvPr id="414" name="Picture 413">
              <a:extLst>
                <a:ext uri="{FF2B5EF4-FFF2-40B4-BE49-F238E27FC236}">
                  <a16:creationId xmlns:a16="http://schemas.microsoft.com/office/drawing/2014/main" id="{56700ED1-E85D-254F-8473-C3D4ECA783B6}"/>
                </a:ext>
              </a:extLst>
            </p:cNvPr>
            <p:cNvPicPr>
              <a:picLocks noChangeAspect="1"/>
            </p:cNvPicPr>
            <p:nvPr/>
          </p:nvPicPr>
          <p:blipFill>
            <a:blip r:embed="rId40"/>
            <a:stretch>
              <a:fillRect/>
            </a:stretch>
          </p:blipFill>
          <p:spPr>
            <a:xfrm>
              <a:off x="18766196" y="19109551"/>
              <a:ext cx="9220200" cy="342900"/>
            </a:xfrm>
            <a:prstGeom prst="rect">
              <a:avLst/>
            </a:prstGeom>
          </p:spPr>
        </p:pic>
        <p:sp>
          <p:nvSpPr>
            <p:cNvPr id="415" name="Shape 150">
              <a:extLst>
                <a:ext uri="{FF2B5EF4-FFF2-40B4-BE49-F238E27FC236}">
                  <a16:creationId xmlns:a16="http://schemas.microsoft.com/office/drawing/2014/main" id="{0315940A-EEC3-B142-A8AC-5F3F422CD634}"/>
                </a:ext>
              </a:extLst>
            </p:cNvPr>
            <p:cNvSpPr/>
            <p:nvPr/>
          </p:nvSpPr>
          <p:spPr>
            <a:xfrm>
              <a:off x="15616144" y="15271149"/>
              <a:ext cx="3312359" cy="837771"/>
            </a:xfrm>
            <a:custGeom>
              <a:avLst/>
              <a:gdLst/>
              <a:ahLst/>
              <a:cxnLst>
                <a:cxn ang="0">
                  <a:pos x="wd2" y="hd2"/>
                </a:cxn>
                <a:cxn ang="5400000">
                  <a:pos x="wd2" y="hd2"/>
                </a:cxn>
                <a:cxn ang="10800000">
                  <a:pos x="wd2" y="hd2"/>
                </a:cxn>
                <a:cxn ang="16200000">
                  <a:pos x="wd2" y="hd2"/>
                </a:cxn>
              </a:cxnLst>
              <a:rect l="0" t="0" r="r" b="b"/>
              <a:pathLst>
                <a:path w="21600" h="18214" extrusionOk="0">
                  <a:moveTo>
                    <a:pt x="0" y="8550"/>
                  </a:moveTo>
                  <a:cubicBezTo>
                    <a:pt x="1922" y="14030"/>
                    <a:pt x="4474" y="16224"/>
                    <a:pt x="6897" y="14276"/>
                  </a:cubicBezTo>
                  <a:cubicBezTo>
                    <a:pt x="8341" y="13115"/>
                    <a:pt x="9650" y="10554"/>
                    <a:pt x="10752" y="7248"/>
                  </a:cubicBezTo>
                  <a:cubicBezTo>
                    <a:pt x="11879" y="3868"/>
                    <a:pt x="12970" y="-371"/>
                    <a:pt x="14469" y="26"/>
                  </a:cubicBezTo>
                  <a:cubicBezTo>
                    <a:pt x="15656" y="341"/>
                    <a:pt x="16556" y="3611"/>
                    <a:pt x="17094" y="7290"/>
                  </a:cubicBezTo>
                  <a:cubicBezTo>
                    <a:pt x="18221" y="14999"/>
                    <a:pt x="20202" y="21229"/>
                    <a:pt x="21600" y="16663"/>
                  </a:cubicBezTo>
                </a:path>
              </a:pathLst>
            </a:custGeom>
            <a:ln w="28575" cmpd="sng">
              <a:solidFill>
                <a:srgbClr val="008000"/>
              </a:solidFill>
              <a:miter lim="400000"/>
              <a:tailEnd type="triangle"/>
            </a:ln>
            <a:effectLst>
              <a:outerShdw blurRad="158480" dist="136431" dir="1219031" rotWithShape="0">
                <a:srgbClr val="000000">
                  <a:alpha val="50000"/>
                </a:srgbClr>
              </a:outerShdw>
            </a:effectLst>
          </p:spPr>
          <p:txBody>
            <a:bodyPr lIns="50800" tIns="50800" rIns="50800" bIns="50800" anchor="ctr"/>
            <a:lstStyle/>
            <a:p>
              <a:pPr>
                <a:defRPr sz="2400"/>
              </a:pPr>
              <a:endParaRPr/>
            </a:p>
          </p:txBody>
        </p:sp>
        <p:pic>
          <p:nvPicPr>
            <p:cNvPr id="416" name="Picture 415">
              <a:extLst>
                <a:ext uri="{FF2B5EF4-FFF2-40B4-BE49-F238E27FC236}">
                  <a16:creationId xmlns:a16="http://schemas.microsoft.com/office/drawing/2014/main" id="{606612CF-57AE-1B42-A44B-28A860CAE769}"/>
                </a:ext>
              </a:extLst>
            </p:cNvPr>
            <p:cNvPicPr>
              <a:picLocks noChangeAspect="1"/>
            </p:cNvPicPr>
            <p:nvPr/>
          </p:nvPicPr>
          <p:blipFill>
            <a:blip r:embed="rId41"/>
            <a:stretch>
              <a:fillRect/>
            </a:stretch>
          </p:blipFill>
          <p:spPr>
            <a:xfrm>
              <a:off x="20473237" y="19780258"/>
              <a:ext cx="4991100" cy="762000"/>
            </a:xfrm>
            <a:prstGeom prst="rect">
              <a:avLst/>
            </a:prstGeom>
          </p:spPr>
        </p:pic>
        <p:pic>
          <p:nvPicPr>
            <p:cNvPr id="418" name="Picture 417">
              <a:extLst>
                <a:ext uri="{FF2B5EF4-FFF2-40B4-BE49-F238E27FC236}">
                  <a16:creationId xmlns:a16="http://schemas.microsoft.com/office/drawing/2014/main" id="{0B48F9C7-0D47-194C-85A7-F2614B99400B}"/>
                </a:ext>
              </a:extLst>
            </p:cNvPr>
            <p:cNvPicPr>
              <a:picLocks noChangeAspect="1"/>
            </p:cNvPicPr>
            <p:nvPr/>
          </p:nvPicPr>
          <p:blipFill>
            <a:blip r:embed="rId42"/>
            <a:stretch>
              <a:fillRect/>
            </a:stretch>
          </p:blipFill>
          <p:spPr>
            <a:xfrm>
              <a:off x="12837373" y="20938538"/>
              <a:ext cx="12598400" cy="342900"/>
            </a:xfrm>
            <a:prstGeom prst="rect">
              <a:avLst/>
            </a:prstGeom>
          </p:spPr>
        </p:pic>
        <p:pic>
          <p:nvPicPr>
            <p:cNvPr id="425" name="Picture 424">
              <a:extLst>
                <a:ext uri="{FF2B5EF4-FFF2-40B4-BE49-F238E27FC236}">
                  <a16:creationId xmlns:a16="http://schemas.microsoft.com/office/drawing/2014/main" id="{5AFF06D8-4F85-A04B-8826-ED1344C9858A}"/>
                </a:ext>
              </a:extLst>
            </p:cNvPr>
            <p:cNvPicPr>
              <a:picLocks noChangeAspect="1"/>
            </p:cNvPicPr>
            <p:nvPr/>
          </p:nvPicPr>
          <p:blipFill>
            <a:blip r:embed="rId43"/>
            <a:stretch>
              <a:fillRect/>
            </a:stretch>
          </p:blipFill>
          <p:spPr>
            <a:xfrm>
              <a:off x="23485103" y="21393360"/>
              <a:ext cx="3231768" cy="2582429"/>
            </a:xfrm>
            <a:prstGeom prst="rect">
              <a:avLst/>
            </a:prstGeom>
          </p:spPr>
        </p:pic>
        <p:sp>
          <p:nvSpPr>
            <p:cNvPr id="426" name="TextBox 425">
              <a:extLst>
                <a:ext uri="{FF2B5EF4-FFF2-40B4-BE49-F238E27FC236}">
                  <a16:creationId xmlns:a16="http://schemas.microsoft.com/office/drawing/2014/main" id="{13DAE3DF-4473-154D-9B31-ADDDF4DA1126}"/>
                </a:ext>
              </a:extLst>
            </p:cNvPr>
            <p:cNvSpPr txBox="1"/>
            <p:nvPr/>
          </p:nvSpPr>
          <p:spPr>
            <a:xfrm>
              <a:off x="12837372" y="21677718"/>
              <a:ext cx="13985027" cy="830997"/>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We can extend these </a:t>
              </a:r>
              <a:r>
                <a:rPr lang="en-US" sz="2400" dirty="0" err="1">
                  <a:latin typeface="CMU Serif Roman" panose="02000603000000000000" pitchFamily="2" charset="0"/>
                  <a:ea typeface="CMU Serif Roman" panose="02000603000000000000" pitchFamily="2" charset="0"/>
                  <a:cs typeface="CMU Serif Roman" panose="02000603000000000000" pitchFamily="2" charset="0"/>
                </a:rPr>
                <a:t>discretizations</a:t>
              </a:r>
              <a:r>
                <a:rPr lang="en-US" sz="2400" dirty="0">
                  <a:latin typeface="CMU Serif Roman" panose="02000603000000000000" pitchFamily="2" charset="0"/>
                  <a:ea typeface="CMU Serif Roman" panose="02000603000000000000" pitchFamily="2" charset="0"/>
                  <a:cs typeface="CMU Serif Roman" panose="02000603000000000000" pitchFamily="2" charset="0"/>
                </a:rPr>
                <a:t> to more complicated block structured </a:t>
              </a:r>
            </a:p>
            <a:p>
              <a:r>
                <a:rPr lang="en-US" sz="2400" dirty="0">
                  <a:latin typeface="CMU Serif Roman" panose="02000603000000000000" pitchFamily="2" charset="0"/>
                  <a:ea typeface="CMU Serif Roman" panose="02000603000000000000" pitchFamily="2" charset="0"/>
                  <a:cs typeface="CMU Serif Roman" panose="02000603000000000000" pitchFamily="2" charset="0"/>
                </a:rPr>
                <a:t>AMR settings:</a:t>
              </a:r>
            </a:p>
          </p:txBody>
        </p:sp>
        <p:sp>
          <p:nvSpPr>
            <p:cNvPr id="429" name="TextBox 428">
              <a:extLst>
                <a:ext uri="{FF2B5EF4-FFF2-40B4-BE49-F238E27FC236}">
                  <a16:creationId xmlns:a16="http://schemas.microsoft.com/office/drawing/2014/main" id="{AB78E880-168C-0945-9CDC-DAACAD5BEF4D}"/>
                </a:ext>
              </a:extLst>
            </p:cNvPr>
            <p:cNvSpPr txBox="1"/>
            <p:nvPr/>
          </p:nvSpPr>
          <p:spPr>
            <a:xfrm>
              <a:off x="13199708" y="22608218"/>
              <a:ext cx="13985027"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MU Serif Roman" panose="02000603000000000000" pitchFamily="2" charset="0"/>
                  <a:ea typeface="CMU Serif Roman" panose="02000603000000000000" pitchFamily="2" charset="0"/>
                  <a:cs typeface="CMU Serif Roman" panose="02000603000000000000" pitchFamily="2" charset="0"/>
                </a:rPr>
                <a:t>Use </a:t>
              </a:r>
              <a:r>
                <a:rPr lang="en-US" sz="24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conservation of fluxes</a:t>
              </a:r>
              <a:r>
                <a:rPr lang="en-US" sz="2400" dirty="0">
                  <a:latin typeface="CMU Serif Roman" panose="02000603000000000000" pitchFamily="2" charset="0"/>
                  <a:ea typeface="CMU Serif Roman" panose="02000603000000000000" pitchFamily="2" charset="0"/>
                  <a:cs typeface="CMU Serif Roman" panose="02000603000000000000" pitchFamily="2" charset="0"/>
                </a:rPr>
                <a:t> to derive stencils at the boundaries</a:t>
              </a:r>
            </a:p>
            <a:p>
              <a:pPr marL="342900" indent="-342900">
                <a:lnSpc>
                  <a:spcPct val="200000"/>
                </a:lnSpc>
                <a:buFont typeface="Arial" panose="020B0604020202020204" pitchFamily="34" charset="0"/>
                <a:buChar char="•"/>
              </a:pPr>
              <a:r>
                <a:rPr lang="en-US" sz="2400" dirty="0">
                  <a:latin typeface="CMU Serif Roman" panose="02000603000000000000" pitchFamily="2" charset="0"/>
                  <a:ea typeface="CMU Serif Roman" panose="02000603000000000000" pitchFamily="2" charset="0"/>
                  <a:cs typeface="CMU Serif Roman" panose="02000603000000000000" pitchFamily="2" charset="0"/>
                </a:rPr>
                <a:t>Use </a:t>
              </a:r>
              <a:r>
                <a:rPr lang="en-US" sz="24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bi-cubic interpolation</a:t>
              </a:r>
              <a:r>
                <a:rPr lang="en-US" sz="2400" dirty="0">
                  <a:latin typeface="CMU Serif Roman" panose="02000603000000000000" pitchFamily="2" charset="0"/>
                  <a:ea typeface="CMU Serif Roman" panose="02000603000000000000" pitchFamily="2" charset="0"/>
                  <a:cs typeface="CMU Serif Roman" panose="02000603000000000000" pitchFamily="2" charset="0"/>
                </a:rPr>
                <a:t> to define interface equations for </a:t>
              </a:r>
              <a:r>
                <a:rPr lang="en-US" sz="2400" dirty="0">
                  <a:solidFill>
                    <a:srgbClr val="FF0000"/>
                  </a:solidFill>
                  <a:latin typeface="CMU Serif Roman" panose="02000603000000000000" pitchFamily="2" charset="0"/>
                  <a:ea typeface="CMU Serif Roman" panose="02000603000000000000" pitchFamily="2" charset="0"/>
                  <a:cs typeface="CMU Serif Roman" panose="02000603000000000000" pitchFamily="2" charset="0"/>
                </a:rPr>
                <a:t>𝛾</a:t>
              </a:r>
              <a:r>
                <a:rPr lang="en-US" sz="2400" i="1" baseline="-25000" dirty="0" err="1">
                  <a:solidFill>
                    <a:srgbClr val="FF0000"/>
                  </a:solidFill>
                  <a:latin typeface="CMU Serif Roman" panose="02000603000000000000" pitchFamily="2" charset="0"/>
                  <a:ea typeface="CMU Serif Roman" panose="02000603000000000000" pitchFamily="2" charset="0"/>
                  <a:cs typeface="CMU Serif Roman" panose="02000603000000000000" pitchFamily="2" charset="0"/>
                </a:rPr>
                <a:t>i</a:t>
              </a:r>
              <a:endParaRPr lang="en-US" sz="2400" i="1" dirty="0">
                <a:solidFill>
                  <a:srgbClr val="FF000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sp>
        <p:nvSpPr>
          <p:cNvPr id="432" name="TextBox 431">
            <a:extLst>
              <a:ext uri="{FF2B5EF4-FFF2-40B4-BE49-F238E27FC236}">
                <a16:creationId xmlns:a16="http://schemas.microsoft.com/office/drawing/2014/main" id="{95B24ADA-6B29-224C-9149-84AB21D69E37}"/>
              </a:ext>
            </a:extLst>
          </p:cNvPr>
          <p:cNvSpPr txBox="1"/>
          <p:nvPr/>
        </p:nvSpPr>
        <p:spPr>
          <a:xfrm>
            <a:off x="12837371" y="25218973"/>
            <a:ext cx="15149025"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We can arrange the finite difference and interface equations  in to a </a:t>
            </a:r>
            <a:r>
              <a:rPr lang="en-US" sz="24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sparse linear system</a:t>
            </a:r>
            <a:r>
              <a:rPr lang="en-US" sz="2400" dirty="0">
                <a:latin typeface="CMU Serif Roman" panose="02000603000000000000" pitchFamily="2" charset="0"/>
                <a:ea typeface="CMU Serif Roman" panose="02000603000000000000" pitchFamily="2" charset="0"/>
                <a:cs typeface="CMU Serif Roman" panose="02000603000000000000" pitchFamily="2" charset="0"/>
              </a:rPr>
              <a:t> of equations:</a:t>
            </a:r>
          </a:p>
        </p:txBody>
      </p:sp>
      <p:sp>
        <p:nvSpPr>
          <p:cNvPr id="430" name="Rounded Rectangle 429">
            <a:extLst>
              <a:ext uri="{FF2B5EF4-FFF2-40B4-BE49-F238E27FC236}">
                <a16:creationId xmlns:a16="http://schemas.microsoft.com/office/drawing/2014/main" id="{A35C3285-AF17-B84A-9671-CB85935AA0D6}"/>
              </a:ext>
            </a:extLst>
          </p:cNvPr>
          <p:cNvSpPr/>
          <p:nvPr/>
        </p:nvSpPr>
        <p:spPr>
          <a:xfrm>
            <a:off x="12524954" y="24775283"/>
            <a:ext cx="15777031" cy="7900746"/>
          </a:xfrm>
          <a:prstGeom prst="roundRect">
            <a:avLst>
              <a:gd name="adj" fmla="val 6755"/>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ounded Rectangle 430">
            <a:extLst>
              <a:ext uri="{FF2B5EF4-FFF2-40B4-BE49-F238E27FC236}">
                <a16:creationId xmlns:a16="http://schemas.microsoft.com/office/drawing/2014/main" id="{87C6C81C-40E7-134E-8CA9-B2AEA927FDB6}"/>
              </a:ext>
            </a:extLst>
          </p:cNvPr>
          <p:cNvSpPr/>
          <p:nvPr/>
        </p:nvSpPr>
        <p:spPr>
          <a:xfrm>
            <a:off x="16656967" y="24414497"/>
            <a:ext cx="7070508" cy="721573"/>
          </a:xfrm>
          <a:prstGeom prst="roundRect">
            <a:avLst>
              <a:gd name="adj" fmla="val 36147"/>
            </a:avLst>
          </a:prstGeom>
          <a:solidFill>
            <a:srgbClr val="FF9B46"/>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3600" dirty="0">
                <a:solidFill>
                  <a:srgbClr val="3366FF"/>
                </a:solidFill>
              </a:rPr>
              <a:t>Linear System of Equations</a:t>
            </a:r>
          </a:p>
        </p:txBody>
      </p:sp>
      <p:pic>
        <p:nvPicPr>
          <p:cNvPr id="433" name="Picture 432">
            <a:extLst>
              <a:ext uri="{FF2B5EF4-FFF2-40B4-BE49-F238E27FC236}">
                <a16:creationId xmlns:a16="http://schemas.microsoft.com/office/drawing/2014/main" id="{E995983E-FACC-504D-B70B-F84FC34F92BF}"/>
              </a:ext>
            </a:extLst>
          </p:cNvPr>
          <p:cNvPicPr>
            <a:picLocks noChangeAspect="1"/>
          </p:cNvPicPr>
          <p:nvPr/>
        </p:nvPicPr>
        <p:blipFill>
          <a:blip r:embed="rId44"/>
          <a:stretch>
            <a:fillRect/>
          </a:stretch>
        </p:blipFill>
        <p:spPr>
          <a:xfrm>
            <a:off x="13600726" y="25834784"/>
            <a:ext cx="2436802" cy="1106567"/>
          </a:xfrm>
          <a:prstGeom prst="rect">
            <a:avLst/>
          </a:prstGeom>
        </p:spPr>
      </p:pic>
      <p:pic>
        <p:nvPicPr>
          <p:cNvPr id="439" name="Picture 438">
            <a:extLst>
              <a:ext uri="{FF2B5EF4-FFF2-40B4-BE49-F238E27FC236}">
                <a16:creationId xmlns:a16="http://schemas.microsoft.com/office/drawing/2014/main" id="{E722BA14-1A00-2E46-9A50-EB7E755F3878}"/>
              </a:ext>
            </a:extLst>
          </p:cNvPr>
          <p:cNvPicPr>
            <a:picLocks noChangeAspect="1"/>
          </p:cNvPicPr>
          <p:nvPr/>
        </p:nvPicPr>
        <p:blipFill>
          <a:blip r:embed="rId45"/>
          <a:stretch>
            <a:fillRect/>
          </a:stretch>
        </p:blipFill>
        <p:spPr>
          <a:xfrm>
            <a:off x="16656967" y="25834784"/>
            <a:ext cx="10782300" cy="330200"/>
          </a:xfrm>
          <a:prstGeom prst="rect">
            <a:avLst/>
          </a:prstGeom>
        </p:spPr>
      </p:pic>
      <p:pic>
        <p:nvPicPr>
          <p:cNvPr id="440" name="Picture 439">
            <a:extLst>
              <a:ext uri="{FF2B5EF4-FFF2-40B4-BE49-F238E27FC236}">
                <a16:creationId xmlns:a16="http://schemas.microsoft.com/office/drawing/2014/main" id="{59EB374E-BB58-9340-B0A6-E2525D1E9774}"/>
              </a:ext>
            </a:extLst>
          </p:cNvPr>
          <p:cNvPicPr>
            <a:picLocks noChangeAspect="1"/>
          </p:cNvPicPr>
          <p:nvPr/>
        </p:nvPicPr>
        <p:blipFill>
          <a:blip r:embed="rId46"/>
          <a:stretch>
            <a:fillRect/>
          </a:stretch>
        </p:blipFill>
        <p:spPr>
          <a:xfrm>
            <a:off x="16648614" y="26577861"/>
            <a:ext cx="10007600" cy="279400"/>
          </a:xfrm>
          <a:prstGeom prst="rect">
            <a:avLst/>
          </a:prstGeom>
        </p:spPr>
      </p:pic>
      <p:pic>
        <p:nvPicPr>
          <p:cNvPr id="442" name="Picture 441">
            <a:extLst>
              <a:ext uri="{FF2B5EF4-FFF2-40B4-BE49-F238E27FC236}">
                <a16:creationId xmlns:a16="http://schemas.microsoft.com/office/drawing/2014/main" id="{9AFD9919-7BF9-6E46-A6FC-0F7DC894561E}"/>
              </a:ext>
            </a:extLst>
          </p:cNvPr>
          <p:cNvPicPr>
            <a:picLocks noChangeAspect="1"/>
          </p:cNvPicPr>
          <p:nvPr/>
        </p:nvPicPr>
        <p:blipFill>
          <a:blip r:embed="rId47"/>
          <a:stretch>
            <a:fillRect/>
          </a:stretch>
        </p:blipFill>
        <p:spPr>
          <a:xfrm>
            <a:off x="12845155" y="27463642"/>
            <a:ext cx="5101399" cy="5167823"/>
          </a:xfrm>
          <a:prstGeom prst="rect">
            <a:avLst/>
          </a:prstGeom>
        </p:spPr>
      </p:pic>
      <p:sp>
        <p:nvSpPr>
          <p:cNvPr id="444" name="TextBox 443">
            <a:extLst>
              <a:ext uri="{FF2B5EF4-FFF2-40B4-BE49-F238E27FC236}">
                <a16:creationId xmlns:a16="http://schemas.microsoft.com/office/drawing/2014/main" id="{D11F8DFD-4685-FD4F-8F7E-9F6E476C672B}"/>
              </a:ext>
            </a:extLst>
          </p:cNvPr>
          <p:cNvSpPr txBox="1"/>
          <p:nvPr/>
        </p:nvSpPr>
        <p:spPr>
          <a:xfrm>
            <a:off x="12709488" y="27088256"/>
            <a:ext cx="5895646" cy="338554"/>
          </a:xfrm>
          <a:prstGeom prst="rect">
            <a:avLst/>
          </a:prstGeom>
          <a:noFill/>
        </p:spPr>
        <p:txBody>
          <a:bodyPr wrap="square" rtlCol="0">
            <a:spAutoFit/>
          </a:bodyPr>
          <a:lstStyle/>
          <a:p>
            <a:r>
              <a:rPr lang="en-US" sz="1600" dirty="0">
                <a:latin typeface="CMU Serif Roman" panose="02000603000000000000" pitchFamily="2" charset="0"/>
                <a:ea typeface="CMU Serif Roman" panose="02000603000000000000" pitchFamily="2" charset="0"/>
                <a:cs typeface="CMU Serif Roman" panose="02000603000000000000" pitchFamily="2" charset="0"/>
              </a:rPr>
              <a:t>Illustration of the matrix for the 9 uniform blocks with </a:t>
            </a:r>
            <a:r>
              <a:rPr lang="en-US" sz="1600" i="1" dirty="0">
                <a:latin typeface="CMU Serif Roman" panose="02000603000000000000" pitchFamily="2" charset="0"/>
                <a:ea typeface="CMU Serif Roman" panose="02000603000000000000" pitchFamily="2" charset="0"/>
                <a:cs typeface="CMU Serif Roman" panose="02000603000000000000" pitchFamily="2" charset="0"/>
              </a:rPr>
              <a:t>n</a:t>
            </a:r>
            <a:r>
              <a:rPr lang="en-US" sz="1600" dirty="0">
                <a:latin typeface="CMU Serif Roman" panose="02000603000000000000" pitchFamily="2" charset="0"/>
                <a:ea typeface="CMU Serif Roman" panose="02000603000000000000" pitchFamily="2" charset="0"/>
                <a:cs typeface="CMU Serif Roman" panose="02000603000000000000" pitchFamily="2" charset="0"/>
              </a:rPr>
              <a:t>=16</a:t>
            </a:r>
          </a:p>
        </p:txBody>
      </p:sp>
      <p:pic>
        <p:nvPicPr>
          <p:cNvPr id="446" name="Picture 445">
            <a:extLst>
              <a:ext uri="{FF2B5EF4-FFF2-40B4-BE49-F238E27FC236}">
                <a16:creationId xmlns:a16="http://schemas.microsoft.com/office/drawing/2014/main" id="{6D316C45-0596-A24D-9444-08E710B86E8A}"/>
              </a:ext>
            </a:extLst>
          </p:cNvPr>
          <p:cNvPicPr>
            <a:picLocks noChangeAspect="1"/>
          </p:cNvPicPr>
          <p:nvPr/>
        </p:nvPicPr>
        <p:blipFill>
          <a:blip r:embed="rId48"/>
          <a:stretch>
            <a:fillRect/>
          </a:stretch>
        </p:blipFill>
        <p:spPr>
          <a:xfrm>
            <a:off x="20641599" y="27434620"/>
            <a:ext cx="5170127" cy="5196845"/>
          </a:xfrm>
          <a:prstGeom prst="rect">
            <a:avLst/>
          </a:prstGeom>
        </p:spPr>
      </p:pic>
      <p:sp>
        <p:nvSpPr>
          <p:cNvPr id="448" name="TextBox 447">
            <a:extLst>
              <a:ext uri="{FF2B5EF4-FFF2-40B4-BE49-F238E27FC236}">
                <a16:creationId xmlns:a16="http://schemas.microsoft.com/office/drawing/2014/main" id="{89258512-54FB-2C4D-B46F-33D15CCDBD32}"/>
              </a:ext>
            </a:extLst>
          </p:cNvPr>
          <p:cNvSpPr txBox="1"/>
          <p:nvPr/>
        </p:nvSpPr>
        <p:spPr>
          <a:xfrm>
            <a:off x="20610934" y="27088256"/>
            <a:ext cx="6233435" cy="338554"/>
          </a:xfrm>
          <a:prstGeom prst="rect">
            <a:avLst/>
          </a:prstGeom>
          <a:noFill/>
        </p:spPr>
        <p:txBody>
          <a:bodyPr wrap="square" rtlCol="0">
            <a:spAutoFit/>
          </a:bodyPr>
          <a:lstStyle/>
          <a:p>
            <a:r>
              <a:rPr lang="en-US" sz="1600" dirty="0">
                <a:latin typeface="CMU Serif Roman" panose="02000603000000000000" pitchFamily="2" charset="0"/>
                <a:ea typeface="CMU Serif Roman" panose="02000603000000000000" pitchFamily="2" charset="0"/>
                <a:cs typeface="CMU Serif Roman" panose="02000603000000000000" pitchFamily="2" charset="0"/>
              </a:rPr>
              <a:t>Illustration of the matrix for the 30 AMR blocks with </a:t>
            </a:r>
            <a:r>
              <a:rPr lang="en-US" sz="1600" i="1" dirty="0">
                <a:latin typeface="CMU Serif Roman" panose="02000603000000000000" pitchFamily="2" charset="0"/>
                <a:ea typeface="CMU Serif Roman" panose="02000603000000000000" pitchFamily="2" charset="0"/>
                <a:cs typeface="CMU Serif Roman" panose="02000603000000000000" pitchFamily="2" charset="0"/>
              </a:rPr>
              <a:t>n</a:t>
            </a:r>
            <a:r>
              <a:rPr lang="en-US" sz="1600" dirty="0">
                <a:latin typeface="CMU Serif Roman" panose="02000603000000000000" pitchFamily="2" charset="0"/>
                <a:ea typeface="CMU Serif Roman" panose="02000603000000000000" pitchFamily="2" charset="0"/>
                <a:cs typeface="CMU Serif Roman" panose="02000603000000000000" pitchFamily="2" charset="0"/>
              </a:rPr>
              <a:t>=16</a:t>
            </a:r>
          </a:p>
        </p:txBody>
      </p:sp>
      <p:sp>
        <p:nvSpPr>
          <p:cNvPr id="449" name="TextBox 448">
            <a:extLst>
              <a:ext uri="{FF2B5EF4-FFF2-40B4-BE49-F238E27FC236}">
                <a16:creationId xmlns:a16="http://schemas.microsoft.com/office/drawing/2014/main" id="{C7C81BDC-9F1A-C64F-9BE8-0B9DA2397154}"/>
              </a:ext>
            </a:extLst>
          </p:cNvPr>
          <p:cNvSpPr txBox="1"/>
          <p:nvPr/>
        </p:nvSpPr>
        <p:spPr>
          <a:xfrm>
            <a:off x="25913559" y="29124912"/>
            <a:ext cx="2275741" cy="1077218"/>
          </a:xfrm>
          <a:prstGeom prst="rect">
            <a:avLst/>
          </a:prstGeom>
          <a:noFill/>
        </p:spPr>
        <p:txBody>
          <a:bodyPr wrap="square" rtlCol="0">
            <a:spAutoFit/>
          </a:bodyPr>
          <a:lstStyle/>
          <a:p>
            <a:r>
              <a:rPr lang="en-US" sz="1600" dirty="0">
                <a:latin typeface="CMU Serif Roman" panose="02000603000000000000" pitchFamily="2" charset="0"/>
                <a:ea typeface="CMU Serif Roman" panose="02000603000000000000" pitchFamily="2" charset="0"/>
                <a:cs typeface="CMU Serif Roman" panose="02000603000000000000" pitchFamily="2" charset="0"/>
              </a:rPr>
              <a:t>Outlines of the blocks not included here since the resulting image is too messy.</a:t>
            </a:r>
          </a:p>
        </p:txBody>
      </p:sp>
      <p:pic>
        <p:nvPicPr>
          <p:cNvPr id="450" name="Picture 449">
            <a:extLst>
              <a:ext uri="{FF2B5EF4-FFF2-40B4-BE49-F238E27FC236}">
                <a16:creationId xmlns:a16="http://schemas.microsoft.com/office/drawing/2014/main" id="{C5C60BAE-BEA1-1747-BF11-DB20A2905DC6}"/>
              </a:ext>
            </a:extLst>
          </p:cNvPr>
          <p:cNvPicPr>
            <a:picLocks noChangeAspect="1"/>
          </p:cNvPicPr>
          <p:nvPr/>
        </p:nvPicPr>
        <p:blipFill>
          <a:blip r:embed="rId49"/>
          <a:stretch>
            <a:fillRect/>
          </a:stretch>
        </p:blipFill>
        <p:spPr>
          <a:xfrm>
            <a:off x="5530568" y="813591"/>
            <a:ext cx="2473130" cy="2473130"/>
          </a:xfrm>
          <a:prstGeom prst="rect">
            <a:avLst/>
          </a:prstGeom>
        </p:spPr>
      </p:pic>
      <p:pic>
        <p:nvPicPr>
          <p:cNvPr id="453" name="Picture 452">
            <a:extLst>
              <a:ext uri="{FF2B5EF4-FFF2-40B4-BE49-F238E27FC236}">
                <a16:creationId xmlns:a16="http://schemas.microsoft.com/office/drawing/2014/main" id="{92FDDD86-782D-4145-9514-D8B217A19520}"/>
              </a:ext>
            </a:extLst>
          </p:cNvPr>
          <p:cNvPicPr>
            <a:picLocks noChangeAspect="1"/>
          </p:cNvPicPr>
          <p:nvPr/>
        </p:nvPicPr>
        <p:blipFill>
          <a:blip r:embed="rId50"/>
          <a:stretch>
            <a:fillRect/>
          </a:stretch>
        </p:blipFill>
        <p:spPr>
          <a:xfrm>
            <a:off x="24551898" y="10004198"/>
            <a:ext cx="1308100" cy="317500"/>
          </a:xfrm>
          <a:prstGeom prst="rect">
            <a:avLst/>
          </a:prstGeom>
        </p:spPr>
      </p:pic>
      <p:pic>
        <p:nvPicPr>
          <p:cNvPr id="455" name="Picture 454">
            <a:extLst>
              <a:ext uri="{FF2B5EF4-FFF2-40B4-BE49-F238E27FC236}">
                <a16:creationId xmlns:a16="http://schemas.microsoft.com/office/drawing/2014/main" id="{8AB1A991-23C8-F845-A2BE-17D1AA0CB983}"/>
              </a:ext>
            </a:extLst>
          </p:cNvPr>
          <p:cNvPicPr>
            <a:picLocks noChangeAspect="1"/>
          </p:cNvPicPr>
          <p:nvPr/>
        </p:nvPicPr>
        <p:blipFill>
          <a:blip r:embed="rId51"/>
          <a:stretch>
            <a:fillRect/>
          </a:stretch>
        </p:blipFill>
        <p:spPr>
          <a:xfrm>
            <a:off x="34393429" y="811084"/>
            <a:ext cx="2538147" cy="2593875"/>
          </a:xfrm>
          <a:prstGeom prst="rect">
            <a:avLst/>
          </a:prstGeom>
        </p:spPr>
      </p:pic>
      <p:sp>
        <p:nvSpPr>
          <p:cNvPr id="456" name="TextBox 455">
            <a:extLst>
              <a:ext uri="{FF2B5EF4-FFF2-40B4-BE49-F238E27FC236}">
                <a16:creationId xmlns:a16="http://schemas.microsoft.com/office/drawing/2014/main" id="{F0AD495B-C8A9-C44C-8F6D-BD72CFEE9378}"/>
              </a:ext>
            </a:extLst>
          </p:cNvPr>
          <p:cNvSpPr txBox="1"/>
          <p:nvPr/>
        </p:nvSpPr>
        <p:spPr>
          <a:xfrm>
            <a:off x="28914661" y="5474319"/>
            <a:ext cx="14321864"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The interface values can first be computed directly by solving the </a:t>
            </a:r>
            <a:r>
              <a:rPr lang="en-US" sz="2400" dirty="0" err="1">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Schur</a:t>
            </a:r>
            <a:r>
              <a:rPr lang="en-US" sz="24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 Complement Linear System:</a:t>
            </a:r>
            <a:endParaRPr lang="en-US" sz="2400"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457" name="Picture 456">
            <a:extLst>
              <a:ext uri="{FF2B5EF4-FFF2-40B4-BE49-F238E27FC236}">
                <a16:creationId xmlns:a16="http://schemas.microsoft.com/office/drawing/2014/main" id="{A9CFD487-49A9-4C41-93D6-88832C977E60}"/>
              </a:ext>
            </a:extLst>
          </p:cNvPr>
          <p:cNvPicPr>
            <a:picLocks noChangeAspect="1"/>
          </p:cNvPicPr>
          <p:nvPr/>
        </p:nvPicPr>
        <p:blipFill>
          <a:blip r:embed="rId52"/>
          <a:stretch>
            <a:fillRect/>
          </a:stretch>
        </p:blipFill>
        <p:spPr>
          <a:xfrm>
            <a:off x="33602370" y="6040639"/>
            <a:ext cx="4084320" cy="1097280"/>
          </a:xfrm>
          <a:prstGeom prst="rect">
            <a:avLst/>
          </a:prstGeom>
        </p:spPr>
      </p:pic>
      <p:sp>
        <p:nvSpPr>
          <p:cNvPr id="466" name="TextBox 465">
            <a:extLst>
              <a:ext uri="{FF2B5EF4-FFF2-40B4-BE49-F238E27FC236}">
                <a16:creationId xmlns:a16="http://schemas.microsoft.com/office/drawing/2014/main" id="{69B2B7CA-5397-754C-A22A-613B5DA60430}"/>
              </a:ext>
            </a:extLst>
          </p:cNvPr>
          <p:cNvSpPr txBox="1"/>
          <p:nvPr/>
        </p:nvSpPr>
        <p:spPr>
          <a:xfrm>
            <a:off x="29040164" y="6722371"/>
            <a:ext cx="10210456" cy="461665"/>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Comments</a:t>
            </a:r>
            <a:r>
              <a:rPr lang="en-US" sz="2400"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468" name="TextBox 467">
            <a:extLst>
              <a:ext uri="{FF2B5EF4-FFF2-40B4-BE49-F238E27FC236}">
                <a16:creationId xmlns:a16="http://schemas.microsoft.com/office/drawing/2014/main" id="{C473430A-53BD-AD48-988E-E90CA9F7865D}"/>
              </a:ext>
            </a:extLst>
          </p:cNvPr>
          <p:cNvSpPr txBox="1"/>
          <p:nvPr/>
        </p:nvSpPr>
        <p:spPr>
          <a:xfrm>
            <a:off x="26000052" y="7533922"/>
            <a:ext cx="804238" cy="523220"/>
          </a:xfrm>
          <a:prstGeom prst="rect">
            <a:avLst/>
          </a:prstGeom>
          <a:noFill/>
        </p:spPr>
        <p:txBody>
          <a:bodyPr wrap="square" rtlCol="0">
            <a:spAutoFit/>
          </a:bodyPr>
          <a:lstStyle/>
          <a:p>
            <a:r>
              <a:rPr lang="en-US" sz="2800" dirty="0">
                <a:latin typeface="CMU Serif Roman" panose="02000603000000000000" pitchFamily="2" charset="0"/>
                <a:ea typeface="CMU Serif Roman" panose="02000603000000000000" pitchFamily="2" charset="0"/>
                <a:cs typeface="CMU Serif Roman" panose="02000603000000000000" pitchFamily="2" charset="0"/>
              </a:rPr>
              <a:t>(2)</a:t>
            </a:r>
          </a:p>
        </p:txBody>
      </p:sp>
      <p:pic>
        <p:nvPicPr>
          <p:cNvPr id="473" name="Picture 472">
            <a:extLst>
              <a:ext uri="{FF2B5EF4-FFF2-40B4-BE49-F238E27FC236}">
                <a16:creationId xmlns:a16="http://schemas.microsoft.com/office/drawing/2014/main" id="{CC034B64-8914-1547-96E8-938005D12FFD}"/>
              </a:ext>
            </a:extLst>
          </p:cNvPr>
          <p:cNvPicPr>
            <a:picLocks noChangeAspect="1"/>
          </p:cNvPicPr>
          <p:nvPr/>
        </p:nvPicPr>
        <p:blipFill>
          <a:blip r:embed="rId53"/>
          <a:stretch>
            <a:fillRect/>
          </a:stretch>
        </p:blipFill>
        <p:spPr>
          <a:xfrm>
            <a:off x="29262419" y="7803713"/>
            <a:ext cx="10245852" cy="274320"/>
          </a:xfrm>
          <a:prstGeom prst="rect">
            <a:avLst/>
          </a:prstGeom>
        </p:spPr>
      </p:pic>
      <p:pic>
        <p:nvPicPr>
          <p:cNvPr id="479" name="Picture 478">
            <a:extLst>
              <a:ext uri="{FF2B5EF4-FFF2-40B4-BE49-F238E27FC236}">
                <a16:creationId xmlns:a16="http://schemas.microsoft.com/office/drawing/2014/main" id="{96EB62BE-6522-7148-ABD9-8EAA4FF1B618}"/>
              </a:ext>
            </a:extLst>
          </p:cNvPr>
          <p:cNvPicPr>
            <a:picLocks noChangeAspect="1"/>
          </p:cNvPicPr>
          <p:nvPr/>
        </p:nvPicPr>
        <p:blipFill>
          <a:blip r:embed="rId54"/>
          <a:stretch>
            <a:fillRect/>
          </a:stretch>
        </p:blipFill>
        <p:spPr>
          <a:xfrm>
            <a:off x="30623888" y="9745714"/>
            <a:ext cx="4389380" cy="4553688"/>
          </a:xfrm>
          <a:prstGeom prst="rect">
            <a:avLst/>
          </a:prstGeom>
        </p:spPr>
      </p:pic>
      <p:pic>
        <p:nvPicPr>
          <p:cNvPr id="481" name="Picture 480">
            <a:extLst>
              <a:ext uri="{FF2B5EF4-FFF2-40B4-BE49-F238E27FC236}">
                <a16:creationId xmlns:a16="http://schemas.microsoft.com/office/drawing/2014/main" id="{F2E8D6BA-06B4-534B-8F7A-39484DC484C1}"/>
              </a:ext>
            </a:extLst>
          </p:cNvPr>
          <p:cNvPicPr>
            <a:picLocks noChangeAspect="1"/>
          </p:cNvPicPr>
          <p:nvPr/>
        </p:nvPicPr>
        <p:blipFill>
          <a:blip r:embed="rId55"/>
          <a:stretch>
            <a:fillRect/>
          </a:stretch>
        </p:blipFill>
        <p:spPr>
          <a:xfrm>
            <a:off x="36479426" y="9766519"/>
            <a:ext cx="4512788" cy="4559797"/>
          </a:xfrm>
          <a:prstGeom prst="rect">
            <a:avLst/>
          </a:prstGeom>
        </p:spPr>
      </p:pic>
      <p:sp>
        <p:nvSpPr>
          <p:cNvPr id="482" name="TextBox 481">
            <a:extLst>
              <a:ext uri="{FF2B5EF4-FFF2-40B4-BE49-F238E27FC236}">
                <a16:creationId xmlns:a16="http://schemas.microsoft.com/office/drawing/2014/main" id="{D45D1DEE-C45D-0B48-96C0-35463E0F1019}"/>
              </a:ext>
            </a:extLst>
          </p:cNvPr>
          <p:cNvSpPr txBox="1"/>
          <p:nvPr/>
        </p:nvSpPr>
        <p:spPr>
          <a:xfrm>
            <a:off x="30701264" y="9237044"/>
            <a:ext cx="4500418" cy="584775"/>
          </a:xfrm>
          <a:prstGeom prst="rect">
            <a:avLst/>
          </a:prstGeom>
          <a:noFill/>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Illustration of the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Schur</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complement matrix for the 9 uniform blocks with </a:t>
            </a:r>
            <a:r>
              <a:rPr lang="en-US" sz="1600" i="1" dirty="0">
                <a:latin typeface="CMU Serif Roman" panose="02000603000000000000" pitchFamily="2" charset="0"/>
                <a:ea typeface="CMU Serif Roman" panose="02000603000000000000" pitchFamily="2" charset="0"/>
                <a:cs typeface="CMU Serif Roman" panose="02000603000000000000" pitchFamily="2" charset="0"/>
              </a:rPr>
              <a:t>n</a:t>
            </a:r>
            <a:r>
              <a:rPr lang="en-US" sz="1600" dirty="0">
                <a:latin typeface="CMU Serif Roman" panose="02000603000000000000" pitchFamily="2" charset="0"/>
                <a:ea typeface="CMU Serif Roman" panose="02000603000000000000" pitchFamily="2" charset="0"/>
                <a:cs typeface="CMU Serif Roman" panose="02000603000000000000" pitchFamily="2" charset="0"/>
              </a:rPr>
              <a:t>=16</a:t>
            </a:r>
          </a:p>
        </p:txBody>
      </p:sp>
      <p:sp>
        <p:nvSpPr>
          <p:cNvPr id="483" name="TextBox 482">
            <a:extLst>
              <a:ext uri="{FF2B5EF4-FFF2-40B4-BE49-F238E27FC236}">
                <a16:creationId xmlns:a16="http://schemas.microsoft.com/office/drawing/2014/main" id="{AB05911F-88FC-424D-98C2-CB6A1C7C1D15}"/>
              </a:ext>
            </a:extLst>
          </p:cNvPr>
          <p:cNvSpPr txBox="1"/>
          <p:nvPr/>
        </p:nvSpPr>
        <p:spPr>
          <a:xfrm>
            <a:off x="36662863" y="9269852"/>
            <a:ext cx="4278295" cy="584775"/>
          </a:xfrm>
          <a:prstGeom prst="rect">
            <a:avLst/>
          </a:prstGeom>
          <a:noFill/>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Illustration of the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Schur</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complement matrix for the 130 AMR blocks with </a:t>
            </a:r>
            <a:r>
              <a:rPr lang="en-US" sz="1600" i="1" dirty="0">
                <a:latin typeface="CMU Serif Roman" panose="02000603000000000000" pitchFamily="2" charset="0"/>
                <a:ea typeface="CMU Serif Roman" panose="02000603000000000000" pitchFamily="2" charset="0"/>
                <a:cs typeface="CMU Serif Roman" panose="02000603000000000000" pitchFamily="2" charset="0"/>
              </a:rPr>
              <a:t>n</a:t>
            </a:r>
            <a:r>
              <a:rPr lang="en-US" sz="1600" dirty="0">
                <a:latin typeface="CMU Serif Roman" panose="02000603000000000000" pitchFamily="2" charset="0"/>
                <a:ea typeface="CMU Serif Roman" panose="02000603000000000000" pitchFamily="2" charset="0"/>
                <a:cs typeface="CMU Serif Roman" panose="02000603000000000000" pitchFamily="2" charset="0"/>
              </a:rPr>
              <a:t>=16</a:t>
            </a:r>
          </a:p>
        </p:txBody>
      </p:sp>
      <p:sp>
        <p:nvSpPr>
          <p:cNvPr id="484" name="TextBox 483">
            <a:extLst>
              <a:ext uri="{FF2B5EF4-FFF2-40B4-BE49-F238E27FC236}">
                <a16:creationId xmlns:a16="http://schemas.microsoft.com/office/drawing/2014/main" id="{EC90A08E-C10F-D443-996C-765CB9ED3203}"/>
              </a:ext>
            </a:extLst>
          </p:cNvPr>
          <p:cNvSpPr txBox="1"/>
          <p:nvPr/>
        </p:nvSpPr>
        <p:spPr>
          <a:xfrm>
            <a:off x="28930794" y="14144801"/>
            <a:ext cx="10210456" cy="461665"/>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Our strategy:</a:t>
            </a:r>
          </a:p>
        </p:txBody>
      </p:sp>
      <p:pic>
        <p:nvPicPr>
          <p:cNvPr id="489" name="Picture 488">
            <a:extLst>
              <a:ext uri="{FF2B5EF4-FFF2-40B4-BE49-F238E27FC236}">
                <a16:creationId xmlns:a16="http://schemas.microsoft.com/office/drawing/2014/main" id="{63F0FF3E-7E0C-CA40-A672-1F29CF664328}"/>
              </a:ext>
            </a:extLst>
          </p:cNvPr>
          <p:cNvPicPr>
            <a:picLocks noChangeAspect="1"/>
          </p:cNvPicPr>
          <p:nvPr/>
        </p:nvPicPr>
        <p:blipFill>
          <a:blip r:embed="rId56"/>
          <a:stretch>
            <a:fillRect/>
          </a:stretch>
        </p:blipFill>
        <p:spPr>
          <a:xfrm>
            <a:off x="29241637" y="8867830"/>
            <a:ext cx="13449300" cy="292100"/>
          </a:xfrm>
          <a:prstGeom prst="rect">
            <a:avLst/>
          </a:prstGeom>
        </p:spPr>
      </p:pic>
      <p:pic>
        <p:nvPicPr>
          <p:cNvPr id="494" name="Picture 493">
            <a:extLst>
              <a:ext uri="{FF2B5EF4-FFF2-40B4-BE49-F238E27FC236}">
                <a16:creationId xmlns:a16="http://schemas.microsoft.com/office/drawing/2014/main" id="{D6F39EAA-EBF3-FA44-8595-4A98EEB394EF}"/>
              </a:ext>
            </a:extLst>
          </p:cNvPr>
          <p:cNvPicPr>
            <a:picLocks noChangeAspect="1"/>
          </p:cNvPicPr>
          <p:nvPr/>
        </p:nvPicPr>
        <p:blipFill>
          <a:blip r:embed="rId57"/>
          <a:stretch>
            <a:fillRect/>
          </a:stretch>
        </p:blipFill>
        <p:spPr>
          <a:xfrm>
            <a:off x="29257058" y="7272978"/>
            <a:ext cx="12017829" cy="274320"/>
          </a:xfrm>
          <a:prstGeom prst="rect">
            <a:avLst/>
          </a:prstGeom>
        </p:spPr>
      </p:pic>
      <p:sp>
        <p:nvSpPr>
          <p:cNvPr id="499" name="TextBox 498">
            <a:extLst>
              <a:ext uri="{FF2B5EF4-FFF2-40B4-BE49-F238E27FC236}">
                <a16:creationId xmlns:a16="http://schemas.microsoft.com/office/drawing/2014/main" id="{618423DB-A2DC-224D-9417-4576DFF614A2}"/>
              </a:ext>
            </a:extLst>
          </p:cNvPr>
          <p:cNvSpPr txBox="1"/>
          <p:nvPr/>
        </p:nvSpPr>
        <p:spPr>
          <a:xfrm>
            <a:off x="28859784" y="16535210"/>
            <a:ext cx="14529294" cy="2616101"/>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The following methods are compared:</a:t>
            </a:r>
          </a:p>
          <a:p>
            <a:endParaRPr lang="en-US" sz="8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200" dirty="0">
                <a:latin typeface="CMU Serif Roman" panose="02000603000000000000" pitchFamily="2" charset="0"/>
                <a:ea typeface="CMU Serif Roman" panose="02000603000000000000" pitchFamily="2" charset="0"/>
                <a:cs typeface="CMU Serif Roman" panose="02000603000000000000" pitchFamily="2" charset="0"/>
              </a:rPr>
              <a:t>(a) Domain decomposition as described above: solving the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Schur</a:t>
            </a:r>
            <a:r>
              <a:rPr lang="en-US" sz="2200" dirty="0">
                <a:latin typeface="CMU Serif Roman" panose="02000603000000000000" pitchFamily="2" charset="0"/>
                <a:ea typeface="CMU Serif Roman" panose="02000603000000000000" pitchFamily="2" charset="0"/>
                <a:cs typeface="CMU Serif Roman" panose="02000603000000000000" pitchFamily="2" charset="0"/>
              </a:rPr>
              <a:t> complement system (3) with AMG preconditioned GMRES and then solving (2) on each subdomain using FFT based solvers.</a:t>
            </a:r>
          </a:p>
          <a:p>
            <a:endParaRPr lang="en-US" sz="8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200" dirty="0">
                <a:latin typeface="CMU Serif Roman" panose="02000603000000000000" pitchFamily="2" charset="0"/>
                <a:ea typeface="CMU Serif Roman" panose="02000603000000000000" pitchFamily="2" charset="0"/>
                <a:cs typeface="CMU Serif Roman" panose="02000603000000000000" pitchFamily="2" charset="0"/>
              </a:rPr>
              <a:t>(b) Constructing the full linear system for the discretization of (1) directly (i.e. without domain decomposition) and solving with AMG preconditioned GMRES.</a:t>
            </a:r>
          </a:p>
          <a:p>
            <a:endParaRPr lang="en-US" sz="12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200" dirty="0">
                <a:latin typeface="CMU Serif Roman" panose="02000603000000000000" pitchFamily="2" charset="0"/>
                <a:ea typeface="CMU Serif Roman" panose="02000603000000000000" pitchFamily="2" charset="0"/>
                <a:cs typeface="CMU Serif Roman" panose="02000603000000000000" pitchFamily="2" charset="0"/>
              </a:rPr>
              <a:t>We also compare these methods on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CPU</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and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GPU</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architectures.  All runs were done on </a:t>
            </a:r>
            <a:r>
              <a:rPr lang="en-US" sz="22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Kestrel</a:t>
            </a:r>
            <a:r>
              <a:rPr lang="en-US" sz="2200" dirty="0">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506" name="TextBox 505">
            <a:extLst>
              <a:ext uri="{FF2B5EF4-FFF2-40B4-BE49-F238E27FC236}">
                <a16:creationId xmlns:a16="http://schemas.microsoft.com/office/drawing/2014/main" id="{EACF3AFA-E471-E447-9B5E-FE9F50AAC14C}"/>
              </a:ext>
            </a:extLst>
          </p:cNvPr>
          <p:cNvSpPr txBox="1"/>
          <p:nvPr/>
        </p:nvSpPr>
        <p:spPr>
          <a:xfrm>
            <a:off x="41386099" y="6032938"/>
            <a:ext cx="804238" cy="523220"/>
          </a:xfrm>
          <a:prstGeom prst="rect">
            <a:avLst/>
          </a:prstGeom>
          <a:noFill/>
        </p:spPr>
        <p:txBody>
          <a:bodyPr wrap="square" rtlCol="0">
            <a:spAutoFit/>
          </a:bodyPr>
          <a:lstStyle/>
          <a:p>
            <a:r>
              <a:rPr lang="en-US" sz="2800" dirty="0">
                <a:latin typeface="CMU Serif Roman" panose="02000603000000000000" pitchFamily="2" charset="0"/>
                <a:ea typeface="CMU Serif Roman" panose="02000603000000000000" pitchFamily="2" charset="0"/>
                <a:cs typeface="CMU Serif Roman" panose="02000603000000000000" pitchFamily="2" charset="0"/>
              </a:rPr>
              <a:t>(3)</a:t>
            </a:r>
          </a:p>
        </p:txBody>
      </p:sp>
      <p:sp>
        <p:nvSpPr>
          <p:cNvPr id="507" name="TextBox 506">
            <a:extLst>
              <a:ext uri="{FF2B5EF4-FFF2-40B4-BE49-F238E27FC236}">
                <a16:creationId xmlns:a16="http://schemas.microsoft.com/office/drawing/2014/main" id="{87AD3D7E-EABD-394C-A031-97B8DB8CF24B}"/>
              </a:ext>
            </a:extLst>
          </p:cNvPr>
          <p:cNvSpPr txBox="1"/>
          <p:nvPr/>
        </p:nvSpPr>
        <p:spPr>
          <a:xfrm>
            <a:off x="28902048" y="19174023"/>
            <a:ext cx="14529294" cy="461665"/>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Software libraries:</a:t>
            </a:r>
          </a:p>
        </p:txBody>
      </p:sp>
      <p:sp>
        <p:nvSpPr>
          <p:cNvPr id="508" name="TextBox 507">
            <a:extLst>
              <a:ext uri="{FF2B5EF4-FFF2-40B4-BE49-F238E27FC236}">
                <a16:creationId xmlns:a16="http://schemas.microsoft.com/office/drawing/2014/main" id="{1C94C3E4-0817-BE4B-90ED-C8D66C0B9882}"/>
              </a:ext>
            </a:extLst>
          </p:cNvPr>
          <p:cNvSpPr txBox="1"/>
          <p:nvPr/>
        </p:nvSpPr>
        <p:spPr>
          <a:xfrm>
            <a:off x="28910681" y="19706915"/>
            <a:ext cx="14529294" cy="892552"/>
          </a:xfrm>
          <a:prstGeom prst="rect">
            <a:avLst/>
          </a:prstGeom>
          <a:noFill/>
        </p:spPr>
        <p:txBody>
          <a:bodyPr wrap="squar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CPU:  HYPRE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BoomerAMG</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PETSc</a:t>
            </a:r>
            <a:r>
              <a:rPr lang="en-US" sz="2200" dirty="0">
                <a:latin typeface="CMU Serif Roman" panose="02000603000000000000" pitchFamily="2" charset="0"/>
                <a:ea typeface="CMU Serif Roman" panose="02000603000000000000" pitchFamily="2" charset="0"/>
                <a:cs typeface="CMU Serif Roman" panose="02000603000000000000" pitchFamily="2" charset="0"/>
              </a:rPr>
              <a:t> (GMRES); FFTW (Fast Cosine/Sine transforms)</a:t>
            </a:r>
          </a:p>
          <a:p>
            <a:endParaRPr lang="en-US" sz="8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200" dirty="0">
                <a:latin typeface="CMU Serif Roman" panose="02000603000000000000" pitchFamily="2" charset="0"/>
                <a:ea typeface="CMU Serif Roman" panose="02000603000000000000" pitchFamily="2" charset="0"/>
                <a:cs typeface="CMU Serif Roman" panose="02000603000000000000" pitchFamily="2" charset="0"/>
              </a:rPr>
              <a:t>GPU:  NVIDIA Linear Algebra Library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AMGx</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and Signal Library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cuFFT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code compiled under CUDA 7.5.</a:t>
            </a:r>
          </a:p>
        </p:txBody>
      </p:sp>
      <p:pic>
        <p:nvPicPr>
          <p:cNvPr id="510" name="Picture 509">
            <a:extLst>
              <a:ext uri="{FF2B5EF4-FFF2-40B4-BE49-F238E27FC236}">
                <a16:creationId xmlns:a16="http://schemas.microsoft.com/office/drawing/2014/main" id="{7E091891-904C-2E41-BD99-34DE673ECA5B}"/>
              </a:ext>
            </a:extLst>
          </p:cNvPr>
          <p:cNvPicPr>
            <a:picLocks noChangeAspect="1"/>
          </p:cNvPicPr>
          <p:nvPr/>
        </p:nvPicPr>
        <p:blipFill>
          <a:blip r:embed="rId58"/>
          <a:stretch>
            <a:fillRect/>
          </a:stretch>
        </p:blipFill>
        <p:spPr>
          <a:xfrm>
            <a:off x="29044278" y="14617179"/>
            <a:ext cx="14185900" cy="622300"/>
          </a:xfrm>
          <a:prstGeom prst="rect">
            <a:avLst/>
          </a:prstGeom>
        </p:spPr>
      </p:pic>
      <p:sp>
        <p:nvSpPr>
          <p:cNvPr id="512" name="TextBox 511">
            <a:extLst>
              <a:ext uri="{FF2B5EF4-FFF2-40B4-BE49-F238E27FC236}">
                <a16:creationId xmlns:a16="http://schemas.microsoft.com/office/drawing/2014/main" id="{E1904B2E-B2F1-994E-902E-C7A9D6CC39A3}"/>
              </a:ext>
            </a:extLst>
          </p:cNvPr>
          <p:cNvSpPr txBox="1"/>
          <p:nvPr/>
        </p:nvSpPr>
        <p:spPr>
          <a:xfrm>
            <a:off x="28906217" y="20717045"/>
            <a:ext cx="6027537" cy="461665"/>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Timing results for approximating (1)</a:t>
            </a:r>
          </a:p>
        </p:txBody>
      </p:sp>
      <p:sp>
        <p:nvSpPr>
          <p:cNvPr id="513" name="TextBox 512">
            <a:extLst>
              <a:ext uri="{FF2B5EF4-FFF2-40B4-BE49-F238E27FC236}">
                <a16:creationId xmlns:a16="http://schemas.microsoft.com/office/drawing/2014/main" id="{4C2B82E1-A5C5-A64E-8411-22CDF7AA16C0}"/>
              </a:ext>
            </a:extLst>
          </p:cNvPr>
          <p:cNvSpPr txBox="1"/>
          <p:nvPr/>
        </p:nvSpPr>
        <p:spPr>
          <a:xfrm>
            <a:off x="39387343" y="21279989"/>
            <a:ext cx="4109213" cy="7078861"/>
          </a:xfrm>
          <a:prstGeom prst="rect">
            <a:avLst/>
          </a:prstGeom>
          <a:noFill/>
        </p:spPr>
        <p:txBody>
          <a:bodyPr wrap="square" rtlCol="0">
            <a:spAutoFit/>
          </a:bodyPr>
          <a:lstStyle/>
          <a:p>
            <a:r>
              <a:rPr lang="en-US" sz="2000" dirty="0">
                <a:latin typeface="CMU Serif Roman" panose="02000603000000000000" pitchFamily="2" charset="0"/>
                <a:ea typeface="CMU Serif Roman" panose="02000603000000000000" pitchFamily="2" charset="0"/>
                <a:cs typeface="CMU Serif Roman" panose="02000603000000000000" pitchFamily="2" charset="0"/>
              </a:rPr>
              <a:t>8320 AMR blocks with 16-by-16 grids per block, which gives </a:t>
            </a:r>
            <a:r>
              <a:rPr lang="en-US" sz="2000" dirty="0">
                <a:solidFill>
                  <a:srgbClr val="00B050"/>
                </a:solidFill>
                <a:latin typeface="CMU Serif Roman" panose="02000603000000000000" pitchFamily="2" charset="0"/>
                <a:ea typeface="CMU Serif Roman" panose="02000603000000000000" pitchFamily="2" charset="0"/>
                <a:cs typeface="CMU Serif Roman" panose="02000603000000000000" pitchFamily="2" charset="0"/>
              </a:rPr>
              <a:t>8,519,680 degrees of freedom</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Method of manufactured solution used to validate the code</a:t>
            </a:r>
          </a:p>
          <a:p>
            <a:endParaRPr lang="en-US" sz="14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For </a:t>
            </a:r>
            <a:r>
              <a:rPr lang="en-US" sz="2000" dirty="0" err="1">
                <a:latin typeface="CMU Serif Roman" panose="02000603000000000000" pitchFamily="2" charset="0"/>
                <a:ea typeface="CMU Serif Roman" panose="02000603000000000000" pitchFamily="2" charset="0"/>
                <a:cs typeface="CMU Serif Roman" panose="02000603000000000000" pitchFamily="2" charset="0"/>
              </a:rPr>
              <a:t>AMGx</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proc(s) and p means number of GPUs used</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GMRES relative tolerance= 10</a:t>
            </a:r>
            <a:r>
              <a:rPr lang="en-US" sz="2000" baseline="30000" dirty="0">
                <a:latin typeface="CMU Serif Roman" panose="02000603000000000000" pitchFamily="2" charset="0"/>
                <a:ea typeface="CMU Serif Roman" panose="02000603000000000000" pitchFamily="2" charset="0"/>
                <a:cs typeface="CMU Serif Roman" panose="02000603000000000000" pitchFamily="2" charset="0"/>
              </a:rPr>
              <a:t>-12, </a:t>
            </a:r>
            <a:r>
              <a:rPr lang="en-US" sz="2000" dirty="0">
                <a:latin typeface="CMU Serif Roman" panose="02000603000000000000" pitchFamily="2" charset="0"/>
                <a:ea typeface="CMU Serif Roman" panose="02000603000000000000" pitchFamily="2" charset="0"/>
                <a:cs typeface="CMU Serif Roman" panose="02000603000000000000" pitchFamily="2" charset="0"/>
              </a:rPr>
              <a:t>and restart is 40</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AMG preconditioner uses 1 v-cycle with 1 pre/post smooth</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CPU: 2.4 GHz Intel Xeon E5-2600;</a:t>
            </a: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        2 processor per node; </a:t>
            </a: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        64GB memory per node</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GPU: NVIDIA Tesla K20; </a:t>
            </a: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         2 GPUs per node;</a:t>
            </a: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         5GB memory per GPU</a:t>
            </a:r>
          </a:p>
          <a:p>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2000" dirty="0" err="1">
                <a:latin typeface="CMU Serif Roman" panose="02000603000000000000" pitchFamily="2" charset="0"/>
                <a:ea typeface="CMU Serif Roman" panose="02000603000000000000" pitchFamily="2" charset="0"/>
                <a:cs typeface="CMU Serif Roman" panose="02000603000000000000" pitchFamily="2" charset="0"/>
              </a:rPr>
              <a:t>Mellanox</a:t>
            </a:r>
            <a:r>
              <a:rPr lang="en-US" sz="2000" dirty="0">
                <a:latin typeface="CMU Serif Roman" panose="02000603000000000000" pitchFamily="2" charset="0"/>
                <a:ea typeface="CMU Serif Roman" panose="02000603000000000000" pitchFamily="2" charset="0"/>
                <a:cs typeface="CMU Serif Roman" panose="02000603000000000000" pitchFamily="2" charset="0"/>
              </a:rPr>
              <a:t> ConnectX-3FDR </a:t>
            </a:r>
            <a:r>
              <a:rPr lang="en-US" sz="2000" dirty="0" err="1">
                <a:latin typeface="CMU Serif Roman" panose="02000603000000000000" pitchFamily="2" charset="0"/>
                <a:ea typeface="CMU Serif Roman" panose="02000603000000000000" pitchFamily="2" charset="0"/>
                <a:cs typeface="CMU Serif Roman" panose="02000603000000000000" pitchFamily="2" charset="0"/>
              </a:rPr>
              <a:t>Infiniband</a:t>
            </a:r>
            <a:r>
              <a:rPr lang="en-US" sz="2000" dirty="0">
                <a:latin typeface="CMU Serif Roman" panose="02000603000000000000" pitchFamily="2" charset="0"/>
                <a:ea typeface="CMU Serif Roman" panose="02000603000000000000" pitchFamily="2" charset="0"/>
                <a:cs typeface="CMU Serif Roman" panose="02000603000000000000" pitchFamily="2" charset="0"/>
              </a:rPr>
              <a:t> interconnect</a:t>
            </a:r>
          </a:p>
        </p:txBody>
      </p:sp>
      <p:pic>
        <p:nvPicPr>
          <p:cNvPr id="514" name="Picture 513">
            <a:extLst>
              <a:ext uri="{FF2B5EF4-FFF2-40B4-BE49-F238E27FC236}">
                <a16:creationId xmlns:a16="http://schemas.microsoft.com/office/drawing/2014/main" id="{0D79CDD1-5FA4-3148-B63C-3F47F5569B51}"/>
              </a:ext>
            </a:extLst>
          </p:cNvPr>
          <p:cNvPicPr>
            <a:picLocks noChangeAspect="1"/>
          </p:cNvPicPr>
          <p:nvPr/>
        </p:nvPicPr>
        <p:blipFill>
          <a:blip r:embed="rId59"/>
          <a:stretch>
            <a:fillRect/>
          </a:stretch>
        </p:blipFill>
        <p:spPr>
          <a:xfrm>
            <a:off x="28880327" y="21271452"/>
            <a:ext cx="10312185" cy="2952541"/>
          </a:xfrm>
          <a:prstGeom prst="rect">
            <a:avLst/>
          </a:prstGeom>
        </p:spPr>
      </p:pic>
      <p:sp>
        <p:nvSpPr>
          <p:cNvPr id="515" name="TextBox 514">
            <a:extLst>
              <a:ext uri="{FF2B5EF4-FFF2-40B4-BE49-F238E27FC236}">
                <a16:creationId xmlns:a16="http://schemas.microsoft.com/office/drawing/2014/main" id="{44F9299B-6AB7-B34F-9673-F0A61697C443}"/>
              </a:ext>
            </a:extLst>
          </p:cNvPr>
          <p:cNvSpPr txBox="1"/>
          <p:nvPr/>
        </p:nvSpPr>
        <p:spPr>
          <a:xfrm>
            <a:off x="39408654" y="20758512"/>
            <a:ext cx="2501545" cy="461665"/>
          </a:xfrm>
          <a:prstGeom prst="rect">
            <a:avLst/>
          </a:prstGeom>
          <a:noFill/>
        </p:spPr>
        <p:txBody>
          <a:bodyPr wrap="square" rtlCol="0">
            <a:spAutoFit/>
          </a:bodyPr>
          <a:lstStyle/>
          <a:p>
            <a:r>
              <a:rPr lang="en-US" sz="24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Details:</a:t>
            </a:r>
          </a:p>
        </p:txBody>
      </p:sp>
      <p:sp>
        <p:nvSpPr>
          <p:cNvPr id="516" name="TextBox 515">
            <a:extLst>
              <a:ext uri="{FF2B5EF4-FFF2-40B4-BE49-F238E27FC236}">
                <a16:creationId xmlns:a16="http://schemas.microsoft.com/office/drawing/2014/main" id="{66A8BF79-D244-2A42-9A39-1670A6F62730}"/>
              </a:ext>
            </a:extLst>
          </p:cNvPr>
          <p:cNvSpPr txBox="1"/>
          <p:nvPr/>
        </p:nvSpPr>
        <p:spPr>
          <a:xfrm>
            <a:off x="28788057" y="29700467"/>
            <a:ext cx="14529294" cy="2862322"/>
          </a:xfrm>
          <a:prstGeom prst="rect">
            <a:avLst/>
          </a:prstGeom>
          <a:noFill/>
        </p:spPr>
        <p:txBody>
          <a:bodyPr wrap="square" rtlCol="0">
            <a:spAutoFit/>
          </a:bodyPr>
          <a:lstStyle/>
          <a:p>
            <a:endParaRPr lang="en-US" sz="8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The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Schur</a:t>
            </a:r>
            <a:r>
              <a:rPr lang="en-US" sz="2200" dirty="0">
                <a:latin typeface="CMU Serif Roman" panose="02000603000000000000" pitchFamily="2" charset="0"/>
                <a:ea typeface="CMU Serif Roman" panose="02000603000000000000" pitchFamily="2" charset="0"/>
                <a:cs typeface="CMU Serif Roman" panose="02000603000000000000" pitchFamily="2" charset="0"/>
              </a:rPr>
              <a:t> complement domain decomposition method is faster than just using GMRES/AMG on the full system.</a:t>
            </a:r>
          </a:p>
          <a:p>
            <a:pPr marL="171450" indent="-171450">
              <a:buFont typeface="Arial" panose="020B0604020202020204" pitchFamily="34" charset="0"/>
              <a:buChar char="•"/>
            </a:pPr>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The GPU versions of the solvers are anywhere from 5 to 16 times faster than the respective CPU versions.</a:t>
            </a:r>
          </a:p>
          <a:p>
            <a:pPr marL="171450" indent="-171450">
              <a:buFont typeface="Arial" panose="020B0604020202020204" pitchFamily="34" charset="0"/>
              <a:buChar char="•"/>
            </a:pPr>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NVIDIA’s GMRES and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AMGx</a:t>
            </a:r>
            <a:r>
              <a:rPr lang="en-US" sz="2200" dirty="0">
                <a:latin typeface="CMU Serif Roman" panose="02000603000000000000" pitchFamily="2" charset="0"/>
                <a:ea typeface="CMU Serif Roman" panose="02000603000000000000" pitchFamily="2" charset="0"/>
                <a:cs typeface="CMU Serif Roman" panose="02000603000000000000" pitchFamily="2" charset="0"/>
              </a:rPr>
              <a:t> methods have inconsistent behavior in terms of iterations on multi-GPUs.</a:t>
            </a:r>
          </a:p>
          <a:p>
            <a:pPr marL="171450" indent="-171450">
              <a:buFont typeface="Arial" panose="020B0604020202020204" pitchFamily="34" charset="0"/>
              <a:buChar char="•"/>
            </a:pPr>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We are in the process of extending the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Schur</a:t>
            </a:r>
            <a:r>
              <a:rPr lang="en-US" sz="2200" dirty="0">
                <a:latin typeface="CMU Serif Roman" panose="02000603000000000000" pitchFamily="2" charset="0"/>
                <a:ea typeface="CMU Serif Roman" panose="02000603000000000000" pitchFamily="2" charset="0"/>
                <a:cs typeface="CMU Serif Roman" panose="02000603000000000000" pitchFamily="2" charset="0"/>
              </a:rPr>
              <a:t> complement domain decomposition method to 3D, developing better preconditioners than AMG for this system, and running the code on larger machines.</a:t>
            </a:r>
          </a:p>
          <a:p>
            <a:pPr marL="171450" indent="-171450">
              <a:buFont typeface="Arial" panose="020B0604020202020204" pitchFamily="34" charset="0"/>
              <a:buChar char="•"/>
            </a:pPr>
            <a:endParaRPr lang="en-US" sz="1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200" dirty="0">
                <a:latin typeface="CMU Serif Roman" panose="02000603000000000000" pitchFamily="2" charset="0"/>
                <a:ea typeface="CMU Serif Roman" panose="02000603000000000000" pitchFamily="2" charset="0"/>
                <a:cs typeface="CMU Serif Roman" panose="02000603000000000000" pitchFamily="2" charset="0"/>
              </a:rPr>
              <a:t>All codes are available at </a:t>
            </a:r>
            <a:r>
              <a:rPr lang="en-US" sz="2200" dirty="0">
                <a:latin typeface="CMU Serif Roman" panose="02000603000000000000" pitchFamily="2" charset="0"/>
                <a:ea typeface="CMU Serif Roman" panose="02000603000000000000" pitchFamily="2" charset="0"/>
                <a:cs typeface="CMU Serif Roman" panose="02000603000000000000" pitchFamily="2" charset="0"/>
                <a:hlinkClick r:id="rId60"/>
              </a:rPr>
              <a:t>https://github.com/GEM3D/pressurePoissonSolver</a:t>
            </a:r>
            <a:r>
              <a:rPr lang="en-US" sz="2200" dirty="0">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517" name="TextBox 516">
            <a:extLst>
              <a:ext uri="{FF2B5EF4-FFF2-40B4-BE49-F238E27FC236}">
                <a16:creationId xmlns:a16="http://schemas.microsoft.com/office/drawing/2014/main" id="{0CFBCBEA-D43B-2843-880A-5C406075B604}"/>
              </a:ext>
            </a:extLst>
          </p:cNvPr>
          <p:cNvSpPr txBox="1"/>
          <p:nvPr/>
        </p:nvSpPr>
        <p:spPr>
          <a:xfrm>
            <a:off x="28830700" y="29384511"/>
            <a:ext cx="14529294" cy="430887"/>
          </a:xfrm>
          <a:prstGeom prst="rect">
            <a:avLst/>
          </a:prstGeom>
          <a:noFill/>
        </p:spPr>
        <p:txBody>
          <a:bodyPr wrap="square" rtlCol="0">
            <a:spAutoFit/>
          </a:bodyPr>
          <a:lstStyle/>
          <a:p>
            <a:r>
              <a:rPr lang="en-US" sz="2200" b="1" dirty="0">
                <a:solidFill>
                  <a:srgbClr val="7030A0"/>
                </a:solidFill>
                <a:latin typeface="CMU Serif Roman" panose="02000603000000000000" pitchFamily="2" charset="0"/>
                <a:ea typeface="CMU Serif Roman" panose="02000603000000000000" pitchFamily="2" charset="0"/>
                <a:cs typeface="CMU Serif Roman" panose="02000603000000000000" pitchFamily="2" charset="0"/>
              </a:rPr>
              <a:t>Remarks:</a:t>
            </a:r>
          </a:p>
        </p:txBody>
      </p:sp>
      <p:sp>
        <p:nvSpPr>
          <p:cNvPr id="518" name="TextBox 517">
            <a:extLst>
              <a:ext uri="{FF2B5EF4-FFF2-40B4-BE49-F238E27FC236}">
                <a16:creationId xmlns:a16="http://schemas.microsoft.com/office/drawing/2014/main" id="{87573E17-EFDF-864A-9D24-32C6E67413FF}"/>
              </a:ext>
            </a:extLst>
          </p:cNvPr>
          <p:cNvSpPr txBox="1"/>
          <p:nvPr/>
        </p:nvSpPr>
        <p:spPr>
          <a:xfrm>
            <a:off x="17982301" y="29170234"/>
            <a:ext cx="2275741" cy="1323439"/>
          </a:xfrm>
          <a:prstGeom prst="rect">
            <a:avLst/>
          </a:prstGeom>
          <a:noFill/>
        </p:spPr>
        <p:txBody>
          <a:bodyPr wrap="square" rtlCol="0">
            <a:spAutoFit/>
          </a:bodyPr>
          <a:lstStyle/>
          <a:p>
            <a:r>
              <a:rPr lang="en-US" sz="1600" dirty="0">
                <a:latin typeface="CMU Serif Roman" panose="02000603000000000000" pitchFamily="2" charset="0"/>
                <a:ea typeface="CMU Serif Roman" panose="02000603000000000000" pitchFamily="2" charset="0"/>
                <a:cs typeface="CMU Serif Roman" panose="02000603000000000000" pitchFamily="2" charset="0"/>
              </a:rPr>
              <a:t>Outlines show the equations for the 9 non-overlapping subdomains and interface conditions.</a:t>
            </a:r>
          </a:p>
        </p:txBody>
      </p:sp>
      <p:pic>
        <p:nvPicPr>
          <p:cNvPr id="520" name="Picture 519">
            <a:extLst>
              <a:ext uri="{FF2B5EF4-FFF2-40B4-BE49-F238E27FC236}">
                <a16:creationId xmlns:a16="http://schemas.microsoft.com/office/drawing/2014/main" id="{EB8D0C63-9FCB-9549-9D2A-2DBB28921367}"/>
              </a:ext>
            </a:extLst>
          </p:cNvPr>
          <p:cNvPicPr>
            <a:picLocks noChangeAspect="1"/>
          </p:cNvPicPr>
          <p:nvPr/>
        </p:nvPicPr>
        <p:blipFill>
          <a:blip r:embed="rId61"/>
          <a:stretch>
            <a:fillRect/>
          </a:stretch>
        </p:blipFill>
        <p:spPr>
          <a:xfrm>
            <a:off x="704697" y="16380521"/>
            <a:ext cx="8128000" cy="292100"/>
          </a:xfrm>
          <a:prstGeom prst="rect">
            <a:avLst/>
          </a:prstGeom>
        </p:spPr>
      </p:pic>
      <p:pic>
        <p:nvPicPr>
          <p:cNvPr id="522" name="Picture 521">
            <a:extLst>
              <a:ext uri="{FF2B5EF4-FFF2-40B4-BE49-F238E27FC236}">
                <a16:creationId xmlns:a16="http://schemas.microsoft.com/office/drawing/2014/main" id="{3F742FAC-50F7-DE45-8041-EC292D9FCC9E}"/>
              </a:ext>
            </a:extLst>
          </p:cNvPr>
          <p:cNvPicPr>
            <a:picLocks noChangeAspect="1"/>
          </p:cNvPicPr>
          <p:nvPr/>
        </p:nvPicPr>
        <p:blipFill>
          <a:blip r:embed="rId62"/>
          <a:stretch>
            <a:fillRect/>
          </a:stretch>
        </p:blipFill>
        <p:spPr>
          <a:xfrm>
            <a:off x="29253603" y="8319322"/>
            <a:ext cx="10744200" cy="292100"/>
          </a:xfrm>
          <a:prstGeom prst="rect">
            <a:avLst/>
          </a:prstGeom>
        </p:spPr>
      </p:pic>
    </p:spTree>
    <p:extLst>
      <p:ext uri="{BB962C8B-B14F-4D97-AF65-F5344CB8AC3E}">
        <p14:creationId xmlns:p14="http://schemas.microsoft.com/office/powerpoint/2010/main" val="291707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24610</TotalTime>
  <Words>1074</Words>
  <Application>Microsoft Macintosh PowerPoint</Application>
  <PresentationFormat>Custom</PresentationFormat>
  <Paragraphs>110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CMU Serif Roman</vt:lpstr>
      <vt:lpstr>Office Theme</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Grady Wright</dc:creator>
  <cp:lastModifiedBy>Grady Wright</cp:lastModifiedBy>
  <cp:revision>404</cp:revision>
  <cp:lastPrinted>2018-03-14T14:05:10Z</cp:lastPrinted>
  <dcterms:created xsi:type="dcterms:W3CDTF">2012-06-15T22:15:34Z</dcterms:created>
  <dcterms:modified xsi:type="dcterms:W3CDTF">2018-03-15T19:31:36Z</dcterms:modified>
</cp:coreProperties>
</file>